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5" r:id="rId2"/>
  </p:sldMasterIdLst>
  <p:notesMasterIdLst>
    <p:notesMasterId r:id="rId48"/>
  </p:notesMasterIdLst>
  <p:sldIdLst>
    <p:sldId id="258" r:id="rId3"/>
    <p:sldId id="352" r:id="rId4"/>
    <p:sldId id="351" r:id="rId5"/>
    <p:sldId id="274" r:id="rId6"/>
    <p:sldId id="350" r:id="rId7"/>
    <p:sldId id="312" r:id="rId8"/>
    <p:sldId id="363" r:id="rId9"/>
    <p:sldId id="364" r:id="rId10"/>
    <p:sldId id="392" r:id="rId11"/>
    <p:sldId id="395" r:id="rId12"/>
    <p:sldId id="393" r:id="rId13"/>
    <p:sldId id="355" r:id="rId14"/>
    <p:sldId id="356" r:id="rId15"/>
    <p:sldId id="361" r:id="rId16"/>
    <p:sldId id="362" r:id="rId17"/>
    <p:sldId id="397" r:id="rId18"/>
    <p:sldId id="357" r:id="rId19"/>
    <p:sldId id="359" r:id="rId20"/>
    <p:sldId id="358" r:id="rId21"/>
    <p:sldId id="360" r:id="rId22"/>
    <p:sldId id="394" r:id="rId23"/>
    <p:sldId id="390" r:id="rId24"/>
    <p:sldId id="318" r:id="rId25"/>
    <p:sldId id="365" r:id="rId26"/>
    <p:sldId id="366" r:id="rId27"/>
    <p:sldId id="367" r:id="rId28"/>
    <p:sldId id="369" r:id="rId29"/>
    <p:sldId id="368" r:id="rId30"/>
    <p:sldId id="370" r:id="rId31"/>
    <p:sldId id="371" r:id="rId32"/>
    <p:sldId id="376" r:id="rId33"/>
    <p:sldId id="372" r:id="rId34"/>
    <p:sldId id="375" r:id="rId35"/>
    <p:sldId id="373" r:id="rId36"/>
    <p:sldId id="391" r:id="rId37"/>
    <p:sldId id="377" r:id="rId38"/>
    <p:sldId id="385" r:id="rId39"/>
    <p:sldId id="398" r:id="rId40"/>
    <p:sldId id="381" r:id="rId41"/>
    <p:sldId id="378" r:id="rId42"/>
    <p:sldId id="379" r:id="rId43"/>
    <p:sldId id="380" r:id="rId44"/>
    <p:sldId id="386" r:id="rId45"/>
    <p:sldId id="389" r:id="rId46"/>
    <p:sldId id="387" r:id="rId4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28F8"/>
    <a:srgbClr val="FFFFFF"/>
    <a:srgbClr val="000000"/>
    <a:srgbClr val="00FF00"/>
    <a:srgbClr val="2962A7"/>
    <a:srgbClr val="1A4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84" autoAdjust="0"/>
  </p:normalViewPr>
  <p:slideViewPr>
    <p:cSldViewPr>
      <p:cViewPr varScale="1">
        <p:scale>
          <a:sx n="108" d="100"/>
          <a:sy n="108" d="100"/>
        </p:scale>
        <p:origin x="17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912C4-B635-49BE-82F4-9E82CD2388A8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2058ABAA-5B59-4F1B-AAA9-4C4D327EA32F}">
      <dgm:prSet phldrT="[Teks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l-PL" noProof="0" dirty="0">
              <a:latin typeface="Segoe UI" pitchFamily="34" charset="0"/>
              <a:ea typeface="Segoe UI" pitchFamily="34" charset="0"/>
              <a:cs typeface="Segoe UI" pitchFamily="34" charset="0"/>
            </a:rPr>
            <a:t>Rozkład jazdy</a:t>
          </a:r>
          <a:endParaRPr lang="en-US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466C1C1-A0E5-4C34-A80C-22A4B99F5020}" type="parTrans" cxnId="{B9E5F5CA-E020-4F35-89D9-A480984AB88D}">
      <dgm:prSet/>
      <dgm:spPr/>
      <dgm:t>
        <a:bodyPr/>
        <a:lstStyle/>
        <a:p>
          <a:endParaRPr lang="en-US" noProof="0" dirty="0"/>
        </a:p>
      </dgm:t>
    </dgm:pt>
    <dgm:pt modelId="{F78AD346-AEB3-42AC-9D11-FFCEAA723E8D}" type="sibTrans" cxnId="{B9E5F5CA-E020-4F35-89D9-A480984AB88D}">
      <dgm:prSet/>
      <dgm:spPr/>
      <dgm:t>
        <a:bodyPr/>
        <a:lstStyle/>
        <a:p>
          <a:endParaRPr lang="en-US" noProof="0" dirty="0"/>
        </a:p>
      </dgm:t>
    </dgm:pt>
    <dgm:pt modelId="{1432D9B2-A2E0-4EE1-90D1-25DC4A38D00A}">
      <dgm:prSet phldrT="[Tekst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1000" noProof="0" dirty="0">
              <a:ln/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Komunikacja</a:t>
          </a:r>
          <a:endParaRPr lang="en-US" sz="1000" noProof="0" dirty="0">
            <a:ln/>
            <a:solidFill>
              <a:schemeClr val="tx1"/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00" noProof="0" dirty="0">
              <a:ln/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on-line, off-line</a:t>
          </a:r>
        </a:p>
      </dgm:t>
    </dgm:pt>
    <dgm:pt modelId="{D1FB2378-8340-437E-80EC-CDEA49B7D369}" type="parTrans" cxnId="{F4DD5913-F3D1-4A20-8AFA-4D377649BAAC}">
      <dgm:prSet/>
      <dgm:spPr/>
      <dgm:t>
        <a:bodyPr/>
        <a:lstStyle/>
        <a:p>
          <a:endParaRPr lang="en-US" noProof="0" dirty="0"/>
        </a:p>
      </dgm:t>
    </dgm:pt>
    <dgm:pt modelId="{AC2152BB-647A-40AE-9F1C-D25D29BB02C1}" type="sibTrans" cxnId="{F4DD5913-F3D1-4A20-8AFA-4D377649BAAC}">
      <dgm:prSet/>
      <dgm:spPr/>
      <dgm:t>
        <a:bodyPr/>
        <a:lstStyle/>
        <a:p>
          <a:endParaRPr lang="en-US" noProof="0" dirty="0"/>
        </a:p>
      </dgm:t>
    </dgm:pt>
    <dgm:pt modelId="{2D94FDC0-2EAA-4B30-B340-BE8803F48BD9}">
      <dgm:prSet phldrT="[Teks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l-PL" b="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Predykcja czasów przyjazdu na przystanki</a:t>
          </a:r>
          <a:endParaRPr lang="en-US" b="0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E950022D-437D-4DAD-BBE7-3FA75690BAF1}" type="parTrans" cxnId="{02A788CA-8055-41E6-B206-4285C834F397}">
      <dgm:prSet/>
      <dgm:spPr/>
      <dgm:t>
        <a:bodyPr/>
        <a:lstStyle/>
        <a:p>
          <a:endParaRPr lang="en-US" noProof="0" dirty="0"/>
        </a:p>
      </dgm:t>
    </dgm:pt>
    <dgm:pt modelId="{7B18DCC2-67E0-4C20-912F-CF5F48259CFB}" type="sibTrans" cxnId="{02A788CA-8055-41E6-B206-4285C834F397}">
      <dgm:prSet/>
      <dgm:spPr/>
      <dgm:t>
        <a:bodyPr/>
        <a:lstStyle/>
        <a:p>
          <a:endParaRPr lang="en-US" noProof="0" dirty="0"/>
        </a:p>
      </dgm:t>
    </dgm:pt>
    <dgm:pt modelId="{65AFE8A5-E893-45A5-B958-AC9D2C868A10}">
      <dgm:prSet phldrT="[Teks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l-PL" noProof="0" dirty="0">
              <a:latin typeface="Segoe UI" pitchFamily="34" charset="0"/>
              <a:ea typeface="Segoe UI" pitchFamily="34" charset="0"/>
              <a:cs typeface="Segoe UI" pitchFamily="34" charset="0"/>
            </a:rPr>
            <a:t>Warstwa prezentacji</a:t>
          </a:r>
          <a:endParaRPr lang="en-US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37A96F11-3633-4508-9B26-E28B58E1D790}" type="parTrans" cxnId="{767F4B35-A37F-4363-AFB3-041A159F97AE}">
      <dgm:prSet/>
      <dgm:spPr/>
      <dgm:t>
        <a:bodyPr/>
        <a:lstStyle/>
        <a:p>
          <a:endParaRPr lang="en-US" noProof="0" dirty="0"/>
        </a:p>
      </dgm:t>
    </dgm:pt>
    <dgm:pt modelId="{A378953B-8328-442F-B6C6-DD596743774F}" type="sibTrans" cxnId="{767F4B35-A37F-4363-AFB3-041A159F97AE}">
      <dgm:prSet/>
      <dgm:spPr/>
      <dgm:t>
        <a:bodyPr/>
        <a:lstStyle/>
        <a:p>
          <a:endParaRPr lang="en-US" noProof="0" dirty="0"/>
        </a:p>
      </dgm:t>
    </dgm:pt>
    <dgm:pt modelId="{B5B2B07D-02F5-450B-915B-28A38A53ACE8}">
      <dgm:prSet phldrT="[Teks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l-PL" noProof="0" dirty="0">
              <a:latin typeface="Segoe UI" pitchFamily="34" charset="0"/>
              <a:ea typeface="Segoe UI" pitchFamily="34" charset="0"/>
              <a:cs typeface="Segoe UI" pitchFamily="34" charset="0"/>
            </a:rPr>
            <a:t>Zarządzanie ruchem</a:t>
          </a:r>
          <a:endParaRPr lang="en-US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127E6A13-BEEA-4058-BDC6-8C9EE636AD1D}" type="parTrans" cxnId="{7CE6AE01-DC8F-4998-AE52-C936AC3F2219}">
      <dgm:prSet/>
      <dgm:spPr/>
      <dgm:t>
        <a:bodyPr/>
        <a:lstStyle/>
        <a:p>
          <a:endParaRPr lang="en-US" noProof="0" dirty="0"/>
        </a:p>
      </dgm:t>
    </dgm:pt>
    <dgm:pt modelId="{10DBE482-88D7-46D1-A25E-858E47B4D7BD}" type="sibTrans" cxnId="{7CE6AE01-DC8F-4998-AE52-C936AC3F2219}">
      <dgm:prSet/>
      <dgm:spPr/>
      <dgm:t>
        <a:bodyPr/>
        <a:lstStyle/>
        <a:p>
          <a:endParaRPr lang="en-US" noProof="0" dirty="0"/>
        </a:p>
      </dgm:t>
    </dgm:pt>
    <dgm:pt modelId="{5CA697BA-8264-4793-BEDC-69BA2B4BDE19}">
      <dgm:prSet phldrT="[Teks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l-PL" noProof="0" dirty="0">
              <a:latin typeface="Segoe UI" pitchFamily="34" charset="0"/>
              <a:ea typeface="Segoe UI" pitchFamily="34" charset="0"/>
              <a:cs typeface="Segoe UI" pitchFamily="34" charset="0"/>
            </a:rPr>
            <a:t>Analizy</a:t>
          </a:r>
          <a:r>
            <a:rPr lang="en-US" noProof="0" dirty="0">
              <a:latin typeface="Segoe UI" pitchFamily="34" charset="0"/>
              <a:ea typeface="Segoe UI" pitchFamily="34" charset="0"/>
              <a:cs typeface="Segoe UI" pitchFamily="34" charset="0"/>
            </a:rPr>
            <a:t> </a:t>
          </a:r>
        </a:p>
      </dgm:t>
    </dgm:pt>
    <dgm:pt modelId="{2AE70753-09F6-4E9A-9A6A-65096BAC4DB5}" type="parTrans" cxnId="{E0E13683-1F7B-4BF6-8F7A-4B34C1E44319}">
      <dgm:prSet/>
      <dgm:spPr/>
      <dgm:t>
        <a:bodyPr/>
        <a:lstStyle/>
        <a:p>
          <a:endParaRPr lang="en-US" noProof="0" dirty="0"/>
        </a:p>
      </dgm:t>
    </dgm:pt>
    <dgm:pt modelId="{E1698787-F1FC-4CF5-9776-4FBFBD1D128C}" type="sibTrans" cxnId="{E0E13683-1F7B-4BF6-8F7A-4B34C1E44319}">
      <dgm:prSet/>
      <dgm:spPr/>
      <dgm:t>
        <a:bodyPr/>
        <a:lstStyle/>
        <a:p>
          <a:endParaRPr lang="en-US" noProof="0" dirty="0"/>
        </a:p>
      </dgm:t>
    </dgm:pt>
    <dgm:pt modelId="{BF7B3563-3C9B-4C58-AE9D-EDD23657F0B2}" type="pres">
      <dgm:prSet presAssocID="{911912C4-B635-49BE-82F4-9E82CD2388A8}" presName="CompostProcess" presStyleCnt="0">
        <dgm:presLayoutVars>
          <dgm:dir/>
          <dgm:resizeHandles val="exact"/>
        </dgm:presLayoutVars>
      </dgm:prSet>
      <dgm:spPr/>
    </dgm:pt>
    <dgm:pt modelId="{B1D578AB-224D-4DFD-BAAF-656510A13370}" type="pres">
      <dgm:prSet presAssocID="{911912C4-B635-49BE-82F4-9E82CD2388A8}" presName="arrow" presStyleLbl="bgShp" presStyleIdx="0" presStyleCnt="1"/>
      <dgm:spPr/>
    </dgm:pt>
    <dgm:pt modelId="{DD508455-CF62-4240-B2C3-1A0EF19F8233}" type="pres">
      <dgm:prSet presAssocID="{911912C4-B635-49BE-82F4-9E82CD2388A8}" presName="linearProcess" presStyleCnt="0"/>
      <dgm:spPr/>
    </dgm:pt>
    <dgm:pt modelId="{9B2C042F-FCE6-4827-94D1-F3D73E4AE88E}" type="pres">
      <dgm:prSet presAssocID="{2058ABAA-5B59-4F1B-AAA9-4C4D327EA32F}" presName="textNode" presStyleLbl="node1" presStyleIdx="0" presStyleCnt="6" custScaleX="138308" custScaleY="40927" custLinFactX="68564" custLinFactNeighborX="100000" custLinFactNeighborY="-57494">
        <dgm:presLayoutVars>
          <dgm:bulletEnabled val="1"/>
        </dgm:presLayoutVars>
      </dgm:prSet>
      <dgm:spPr/>
    </dgm:pt>
    <dgm:pt modelId="{AA6045A1-2C62-49C9-BD6A-047C8CE26B3F}" type="pres">
      <dgm:prSet presAssocID="{F78AD346-AEB3-42AC-9D11-FFCEAA723E8D}" presName="sibTrans" presStyleCnt="0"/>
      <dgm:spPr/>
    </dgm:pt>
    <dgm:pt modelId="{0903B0DE-FE3D-4ABF-9324-48933876E971}" type="pres">
      <dgm:prSet presAssocID="{1432D9B2-A2E0-4EE1-90D1-25DC4A38D00A}" presName="textNode" presStyleLbl="node1" presStyleIdx="1" presStyleCnt="6" custScaleX="268297" custScaleY="40201" custLinFactX="-180916" custLinFactNeighborX="-200000" custLinFactNeighborY="-4723">
        <dgm:presLayoutVars>
          <dgm:bulletEnabled val="1"/>
        </dgm:presLayoutVars>
      </dgm:prSet>
      <dgm:spPr/>
    </dgm:pt>
    <dgm:pt modelId="{8CF118F5-A37F-471B-917C-FD615A529562}" type="pres">
      <dgm:prSet presAssocID="{AC2152BB-647A-40AE-9F1C-D25D29BB02C1}" presName="sibTrans" presStyleCnt="0"/>
      <dgm:spPr/>
    </dgm:pt>
    <dgm:pt modelId="{896CC1F0-DC93-40F0-BEF0-08A70CE867AC}" type="pres">
      <dgm:prSet presAssocID="{2D94FDC0-2EAA-4B30-B340-BE8803F48BD9}" presName="textNode" presStyleLbl="node1" presStyleIdx="2" presStyleCnt="6" custLinFactX="-106567" custLinFactNeighborX="-200000" custLinFactNeighborY="-35133">
        <dgm:presLayoutVars>
          <dgm:bulletEnabled val="1"/>
        </dgm:presLayoutVars>
      </dgm:prSet>
      <dgm:spPr/>
    </dgm:pt>
    <dgm:pt modelId="{EC28FEAF-AE45-4ECC-8D25-1519136A9D8B}" type="pres">
      <dgm:prSet presAssocID="{7B18DCC2-67E0-4C20-912F-CF5F48259CFB}" presName="sibTrans" presStyleCnt="0"/>
      <dgm:spPr/>
    </dgm:pt>
    <dgm:pt modelId="{635D2DCB-AD4B-4CD3-BDEA-6286AD66AEA0}" type="pres">
      <dgm:prSet presAssocID="{65AFE8A5-E893-45A5-B958-AC9D2C868A10}" presName="textNode" presStyleLbl="node1" presStyleIdx="3" presStyleCnt="6" custLinFactX="-96311" custLinFactNeighborX="-100000" custLinFactNeighborY="-35133">
        <dgm:presLayoutVars>
          <dgm:bulletEnabled val="1"/>
        </dgm:presLayoutVars>
      </dgm:prSet>
      <dgm:spPr/>
    </dgm:pt>
    <dgm:pt modelId="{29135D94-DF47-49FE-85FF-CBEDA7B26DA9}" type="pres">
      <dgm:prSet presAssocID="{A378953B-8328-442F-B6C6-DD596743774F}" presName="sibTrans" presStyleCnt="0"/>
      <dgm:spPr/>
    </dgm:pt>
    <dgm:pt modelId="{CA7684E8-41FF-46AF-86F4-A39EFA69A7AF}" type="pres">
      <dgm:prSet presAssocID="{B5B2B07D-02F5-450B-915B-28A38A53ACE8}" presName="textNode" presStyleLbl="node1" presStyleIdx="4" presStyleCnt="6" custLinFactX="-79830" custLinFactNeighborX="-100000" custLinFactNeighborY="-35133">
        <dgm:presLayoutVars>
          <dgm:bulletEnabled val="1"/>
        </dgm:presLayoutVars>
      </dgm:prSet>
      <dgm:spPr/>
    </dgm:pt>
    <dgm:pt modelId="{26F145F1-BB0F-468B-812C-098E0319F61F}" type="pres">
      <dgm:prSet presAssocID="{10DBE482-88D7-46D1-A25E-858E47B4D7BD}" presName="sibTrans" presStyleCnt="0"/>
      <dgm:spPr/>
    </dgm:pt>
    <dgm:pt modelId="{0BABDF1A-7653-47C3-8C3A-DCD2924C63D5}" type="pres">
      <dgm:prSet presAssocID="{5CA697BA-8264-4793-BEDC-69BA2B4BDE19}" presName="textNode" presStyleLbl="node1" presStyleIdx="5" presStyleCnt="6" custLinFactX="-63456" custLinFactNeighborX="-100000" custLinFactNeighborY="-35133">
        <dgm:presLayoutVars>
          <dgm:bulletEnabled val="1"/>
        </dgm:presLayoutVars>
      </dgm:prSet>
      <dgm:spPr/>
    </dgm:pt>
  </dgm:ptLst>
  <dgm:cxnLst>
    <dgm:cxn modelId="{B9E5F5CA-E020-4F35-89D9-A480984AB88D}" srcId="{911912C4-B635-49BE-82F4-9E82CD2388A8}" destId="{2058ABAA-5B59-4F1B-AAA9-4C4D327EA32F}" srcOrd="0" destOrd="0" parTransId="{8466C1C1-A0E5-4C34-A80C-22A4B99F5020}" sibTransId="{F78AD346-AEB3-42AC-9D11-FFCEAA723E8D}"/>
    <dgm:cxn modelId="{30D11243-4F29-4440-966E-468A08502FEF}" type="presOf" srcId="{2058ABAA-5B59-4F1B-AAA9-4C4D327EA32F}" destId="{9B2C042F-FCE6-4827-94D1-F3D73E4AE88E}" srcOrd="0" destOrd="0" presId="urn:microsoft.com/office/officeart/2005/8/layout/hProcess9"/>
    <dgm:cxn modelId="{7CE6AE01-DC8F-4998-AE52-C936AC3F2219}" srcId="{911912C4-B635-49BE-82F4-9E82CD2388A8}" destId="{B5B2B07D-02F5-450B-915B-28A38A53ACE8}" srcOrd="4" destOrd="0" parTransId="{127E6A13-BEEA-4058-BDC6-8C9EE636AD1D}" sibTransId="{10DBE482-88D7-46D1-A25E-858E47B4D7BD}"/>
    <dgm:cxn modelId="{F4DD5913-F3D1-4A20-8AFA-4D377649BAAC}" srcId="{911912C4-B635-49BE-82F4-9E82CD2388A8}" destId="{1432D9B2-A2E0-4EE1-90D1-25DC4A38D00A}" srcOrd="1" destOrd="0" parTransId="{D1FB2378-8340-437E-80EC-CDEA49B7D369}" sibTransId="{AC2152BB-647A-40AE-9F1C-D25D29BB02C1}"/>
    <dgm:cxn modelId="{1F653DF5-7B92-4CCE-900F-FBE54D9F4519}" type="presOf" srcId="{2D94FDC0-2EAA-4B30-B340-BE8803F48BD9}" destId="{896CC1F0-DC93-40F0-BEF0-08A70CE867AC}" srcOrd="0" destOrd="0" presId="urn:microsoft.com/office/officeart/2005/8/layout/hProcess9"/>
    <dgm:cxn modelId="{02A788CA-8055-41E6-B206-4285C834F397}" srcId="{911912C4-B635-49BE-82F4-9E82CD2388A8}" destId="{2D94FDC0-2EAA-4B30-B340-BE8803F48BD9}" srcOrd="2" destOrd="0" parTransId="{E950022D-437D-4DAD-BBE7-3FA75690BAF1}" sibTransId="{7B18DCC2-67E0-4C20-912F-CF5F48259CFB}"/>
    <dgm:cxn modelId="{767F4B35-A37F-4363-AFB3-041A159F97AE}" srcId="{911912C4-B635-49BE-82F4-9E82CD2388A8}" destId="{65AFE8A5-E893-45A5-B958-AC9D2C868A10}" srcOrd="3" destOrd="0" parTransId="{37A96F11-3633-4508-9B26-E28B58E1D790}" sibTransId="{A378953B-8328-442F-B6C6-DD596743774F}"/>
    <dgm:cxn modelId="{A9909675-4845-4335-A116-E993AB8DF083}" type="presOf" srcId="{5CA697BA-8264-4793-BEDC-69BA2B4BDE19}" destId="{0BABDF1A-7653-47C3-8C3A-DCD2924C63D5}" srcOrd="0" destOrd="0" presId="urn:microsoft.com/office/officeart/2005/8/layout/hProcess9"/>
    <dgm:cxn modelId="{E0E13683-1F7B-4BF6-8F7A-4B34C1E44319}" srcId="{911912C4-B635-49BE-82F4-9E82CD2388A8}" destId="{5CA697BA-8264-4793-BEDC-69BA2B4BDE19}" srcOrd="5" destOrd="0" parTransId="{2AE70753-09F6-4E9A-9A6A-65096BAC4DB5}" sibTransId="{E1698787-F1FC-4CF5-9776-4FBFBD1D128C}"/>
    <dgm:cxn modelId="{EC4086AD-D368-475E-8443-CF119D225538}" type="presOf" srcId="{65AFE8A5-E893-45A5-B958-AC9D2C868A10}" destId="{635D2DCB-AD4B-4CD3-BDEA-6286AD66AEA0}" srcOrd="0" destOrd="0" presId="urn:microsoft.com/office/officeart/2005/8/layout/hProcess9"/>
    <dgm:cxn modelId="{360E33D7-A97B-4708-83D8-E6D77EEE4D91}" type="presOf" srcId="{911912C4-B635-49BE-82F4-9E82CD2388A8}" destId="{BF7B3563-3C9B-4C58-AE9D-EDD23657F0B2}" srcOrd="0" destOrd="0" presId="urn:microsoft.com/office/officeart/2005/8/layout/hProcess9"/>
    <dgm:cxn modelId="{A1659F7C-5532-4890-9A47-B9DC4378EF10}" type="presOf" srcId="{B5B2B07D-02F5-450B-915B-28A38A53ACE8}" destId="{CA7684E8-41FF-46AF-86F4-A39EFA69A7AF}" srcOrd="0" destOrd="0" presId="urn:microsoft.com/office/officeart/2005/8/layout/hProcess9"/>
    <dgm:cxn modelId="{43AF91D2-40D1-4D86-9FC6-08DD55C5BACB}" type="presOf" srcId="{1432D9B2-A2E0-4EE1-90D1-25DC4A38D00A}" destId="{0903B0DE-FE3D-4ABF-9324-48933876E971}" srcOrd="0" destOrd="0" presId="urn:microsoft.com/office/officeart/2005/8/layout/hProcess9"/>
    <dgm:cxn modelId="{ECADF15B-E11E-4ACB-B1E2-59A8EFBAE9C6}" type="presParOf" srcId="{BF7B3563-3C9B-4C58-AE9D-EDD23657F0B2}" destId="{B1D578AB-224D-4DFD-BAAF-656510A13370}" srcOrd="0" destOrd="0" presId="urn:microsoft.com/office/officeart/2005/8/layout/hProcess9"/>
    <dgm:cxn modelId="{80A528A3-BC27-4B94-92D7-883F18F28CD3}" type="presParOf" srcId="{BF7B3563-3C9B-4C58-AE9D-EDD23657F0B2}" destId="{DD508455-CF62-4240-B2C3-1A0EF19F8233}" srcOrd="1" destOrd="0" presId="urn:microsoft.com/office/officeart/2005/8/layout/hProcess9"/>
    <dgm:cxn modelId="{3EB3C12D-8006-4C1C-A731-B057A6B57E12}" type="presParOf" srcId="{DD508455-CF62-4240-B2C3-1A0EF19F8233}" destId="{9B2C042F-FCE6-4827-94D1-F3D73E4AE88E}" srcOrd="0" destOrd="0" presId="urn:microsoft.com/office/officeart/2005/8/layout/hProcess9"/>
    <dgm:cxn modelId="{D4A7DC3C-A32C-46EA-A805-24F33A07A11D}" type="presParOf" srcId="{DD508455-CF62-4240-B2C3-1A0EF19F8233}" destId="{AA6045A1-2C62-49C9-BD6A-047C8CE26B3F}" srcOrd="1" destOrd="0" presId="urn:microsoft.com/office/officeart/2005/8/layout/hProcess9"/>
    <dgm:cxn modelId="{0049522A-3AD6-4C3A-9D5D-F3E6B3380384}" type="presParOf" srcId="{DD508455-CF62-4240-B2C3-1A0EF19F8233}" destId="{0903B0DE-FE3D-4ABF-9324-48933876E971}" srcOrd="2" destOrd="0" presId="urn:microsoft.com/office/officeart/2005/8/layout/hProcess9"/>
    <dgm:cxn modelId="{F51FD625-6E43-4BD6-B9CA-408F1253ECCE}" type="presParOf" srcId="{DD508455-CF62-4240-B2C3-1A0EF19F8233}" destId="{8CF118F5-A37F-471B-917C-FD615A529562}" srcOrd="3" destOrd="0" presId="urn:microsoft.com/office/officeart/2005/8/layout/hProcess9"/>
    <dgm:cxn modelId="{07AC11BB-378F-44B7-B4DD-BCEAFFAFEA7A}" type="presParOf" srcId="{DD508455-CF62-4240-B2C3-1A0EF19F8233}" destId="{896CC1F0-DC93-40F0-BEF0-08A70CE867AC}" srcOrd="4" destOrd="0" presId="urn:microsoft.com/office/officeart/2005/8/layout/hProcess9"/>
    <dgm:cxn modelId="{592BF5B2-3202-4B03-9FDB-518DB148E2FA}" type="presParOf" srcId="{DD508455-CF62-4240-B2C3-1A0EF19F8233}" destId="{EC28FEAF-AE45-4ECC-8D25-1519136A9D8B}" srcOrd="5" destOrd="0" presId="urn:microsoft.com/office/officeart/2005/8/layout/hProcess9"/>
    <dgm:cxn modelId="{0D09F76A-29B3-4FCA-BAF9-7DE2EF33DE21}" type="presParOf" srcId="{DD508455-CF62-4240-B2C3-1A0EF19F8233}" destId="{635D2DCB-AD4B-4CD3-BDEA-6286AD66AEA0}" srcOrd="6" destOrd="0" presId="urn:microsoft.com/office/officeart/2005/8/layout/hProcess9"/>
    <dgm:cxn modelId="{25F1941B-8818-4241-B052-1C62BFAF0F91}" type="presParOf" srcId="{DD508455-CF62-4240-B2C3-1A0EF19F8233}" destId="{29135D94-DF47-49FE-85FF-CBEDA7B26DA9}" srcOrd="7" destOrd="0" presId="urn:microsoft.com/office/officeart/2005/8/layout/hProcess9"/>
    <dgm:cxn modelId="{CA35C008-ED0B-4758-A235-8C704E7D6219}" type="presParOf" srcId="{DD508455-CF62-4240-B2C3-1A0EF19F8233}" destId="{CA7684E8-41FF-46AF-86F4-A39EFA69A7AF}" srcOrd="8" destOrd="0" presId="urn:microsoft.com/office/officeart/2005/8/layout/hProcess9"/>
    <dgm:cxn modelId="{884EB5CB-D0D0-451B-B704-737E022E8D9C}" type="presParOf" srcId="{DD508455-CF62-4240-B2C3-1A0EF19F8233}" destId="{26F145F1-BB0F-468B-812C-098E0319F61F}" srcOrd="9" destOrd="0" presId="urn:microsoft.com/office/officeart/2005/8/layout/hProcess9"/>
    <dgm:cxn modelId="{44919DA4-D38D-4AFA-95E0-DFAABB4E500A}" type="presParOf" srcId="{DD508455-CF62-4240-B2C3-1A0EF19F8233}" destId="{0BABDF1A-7653-47C3-8C3A-DCD2924C63D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578AB-224D-4DFD-BAAF-656510A13370}">
      <dsp:nvSpPr>
        <dsp:cNvPr id="0" name=""/>
        <dsp:cNvSpPr/>
      </dsp:nvSpPr>
      <dsp:spPr>
        <a:xfrm>
          <a:off x="475252" y="0"/>
          <a:ext cx="5386198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C042F-FCE6-4827-94D1-F3D73E4AE88E}">
      <dsp:nvSpPr>
        <dsp:cNvPr id="0" name=""/>
        <dsp:cNvSpPr/>
      </dsp:nvSpPr>
      <dsp:spPr>
        <a:xfrm>
          <a:off x="567850" y="764722"/>
          <a:ext cx="1048113" cy="6653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Rozkład jazdy</a:t>
          </a:r>
          <a:endParaRPr lang="en-US" sz="900" kern="1200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600328" y="797200"/>
        <a:ext cx="983157" cy="600353"/>
      </dsp:txXfrm>
    </dsp:sp>
    <dsp:sp modelId="{0903B0DE-FE3D-4ABF-9324-48933876E971}">
      <dsp:nvSpPr>
        <dsp:cNvPr id="0" name=""/>
        <dsp:cNvSpPr/>
      </dsp:nvSpPr>
      <dsp:spPr>
        <a:xfrm>
          <a:off x="0" y="1628469"/>
          <a:ext cx="2033184" cy="6535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000" kern="1200" noProof="0" dirty="0">
              <a:ln/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Komunikacja</a:t>
          </a:r>
          <a:endParaRPr lang="en-US" sz="1000" kern="1200" noProof="0" dirty="0">
            <a:ln/>
            <a:solidFill>
              <a:schemeClr val="tx1"/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 noProof="0" dirty="0">
              <a:ln/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on-line, off-line</a:t>
          </a:r>
        </a:p>
      </dsp:txBody>
      <dsp:txXfrm>
        <a:off x="31902" y="1660371"/>
        <a:ext cx="1969380" cy="589703"/>
      </dsp:txXfrm>
    </dsp:sp>
    <dsp:sp modelId="{896CC1F0-DC93-40F0-BEF0-08A70CE867AC}">
      <dsp:nvSpPr>
        <dsp:cNvPr id="0" name=""/>
        <dsp:cNvSpPr/>
      </dsp:nvSpPr>
      <dsp:spPr>
        <a:xfrm>
          <a:off x="2279442" y="648077"/>
          <a:ext cx="757811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0" kern="120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Predykcja czasów przyjazdu na przystanki</a:t>
          </a:r>
          <a:endParaRPr lang="en-US" sz="900" b="0" kern="1200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2316435" y="685070"/>
        <a:ext cx="683825" cy="1551614"/>
      </dsp:txXfrm>
    </dsp:sp>
    <dsp:sp modelId="{635D2DCB-AD4B-4CD3-BDEA-6286AD66AEA0}">
      <dsp:nvSpPr>
        <dsp:cNvPr id="0" name=""/>
        <dsp:cNvSpPr/>
      </dsp:nvSpPr>
      <dsp:spPr>
        <a:xfrm>
          <a:off x="3200062" y="648077"/>
          <a:ext cx="757811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Warstwa prezentacji</a:t>
          </a:r>
          <a:endParaRPr lang="en-US" sz="900" kern="1200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3237055" y="685070"/>
        <a:ext cx="683825" cy="1551614"/>
      </dsp:txXfrm>
    </dsp:sp>
    <dsp:sp modelId="{CA7684E8-41FF-46AF-86F4-A39EFA69A7AF}">
      <dsp:nvSpPr>
        <dsp:cNvPr id="0" name=""/>
        <dsp:cNvSpPr/>
      </dsp:nvSpPr>
      <dsp:spPr>
        <a:xfrm>
          <a:off x="4125312" y="648077"/>
          <a:ext cx="757811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Zarządzanie ruchem</a:t>
          </a:r>
          <a:endParaRPr lang="en-US" sz="900" kern="1200" noProof="0" dirty="0"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4162305" y="685070"/>
        <a:ext cx="683825" cy="1551614"/>
      </dsp:txXfrm>
    </dsp:sp>
    <dsp:sp modelId="{0BABDF1A-7653-47C3-8C3A-DCD2924C63D5}">
      <dsp:nvSpPr>
        <dsp:cNvPr id="0" name=""/>
        <dsp:cNvSpPr/>
      </dsp:nvSpPr>
      <dsp:spPr>
        <a:xfrm>
          <a:off x="5049751" y="648077"/>
          <a:ext cx="757811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Analizy</a:t>
          </a:r>
          <a:r>
            <a:rPr lang="en-US" sz="900" kern="1200" noProof="0" dirty="0">
              <a:latin typeface="Segoe UI" pitchFamily="34" charset="0"/>
              <a:ea typeface="Segoe UI" pitchFamily="34" charset="0"/>
              <a:cs typeface="Segoe UI" pitchFamily="34" charset="0"/>
            </a:rPr>
            <a:t> </a:t>
          </a:r>
        </a:p>
      </dsp:txBody>
      <dsp:txXfrm>
        <a:off x="5086744" y="685070"/>
        <a:ext cx="683825" cy="1551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w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36290-2132-4081-A995-77ACA21E9283}" type="datetimeFigureOut">
              <a:rPr lang="pl-PL" smtClean="0"/>
              <a:t>2016-11-24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ADBB5-9EF2-47F7-8F49-C10FC317BF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75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ADBB5-9EF2-47F7-8F49-C10FC317BFF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72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ySrodk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Slajd_its_2_pust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3" descr="Slajd_its_tresc_3_pust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8" y="0"/>
            <a:ext cx="910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4" descr="Slajd_its_tresc_2_pust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0C5C1A-CF60-4368-A19A-BCC7F11F61B1}" type="slidenum">
              <a:rPr lang="pl-PL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Slajd_its_tresc_2_pust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Slajdy środkowe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Zakończenie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6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7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0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2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jpeg"/><Relationship Id="rId7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8.jpeg"/><Relationship Id="rId7" Type="http://schemas.openxmlformats.org/officeDocument/2006/relationships/image" Target="../media/image7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8.jpeg"/><Relationship Id="rId7" Type="http://schemas.openxmlformats.org/officeDocument/2006/relationships/image" Target="../media/image7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10.png"/><Relationship Id="rId9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.jpeg"/><Relationship Id="rId7" Type="http://schemas.openxmlformats.org/officeDocument/2006/relationships/image" Target="../media/image8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.jpeg"/><Relationship Id="rId7" Type="http://schemas.openxmlformats.org/officeDocument/2006/relationships/image" Target="../media/image8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17.pn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10.png"/><Relationship Id="rId9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10.png"/><Relationship Id="rId9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8.jpeg"/><Relationship Id="rId7" Type="http://schemas.openxmlformats.org/officeDocument/2006/relationships/image" Target="../media/image9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7.pn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10.png"/><Relationship Id="rId9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.jpe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06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8.jpe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7.png"/><Relationship Id="rId10" Type="http://schemas.openxmlformats.org/officeDocument/2006/relationships/image" Target="../media/image112.png"/><Relationship Id="rId4" Type="http://schemas.openxmlformats.org/officeDocument/2006/relationships/image" Target="../media/image10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8.jpe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7.png"/><Relationship Id="rId10" Type="http://schemas.openxmlformats.org/officeDocument/2006/relationships/image" Target="../media/image120.png"/><Relationship Id="rId4" Type="http://schemas.openxmlformats.org/officeDocument/2006/relationships/image" Target="../media/image10.png"/><Relationship Id="rId9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5.png"/><Relationship Id="rId5" Type="http://schemas.openxmlformats.org/officeDocument/2006/relationships/diagramData" Target="../diagrams/data1.xml"/><Relationship Id="rId10" Type="http://schemas.openxmlformats.org/officeDocument/2006/relationships/image" Target="../media/image24.wmf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2.jp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3.jp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4.jp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128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5.jpe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8.jpeg"/><Relationship Id="rId9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.jpeg"/><Relationship Id="rId7" Type="http://schemas.openxmlformats.org/officeDocument/2006/relationships/image" Target="../media/image12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31.png"/><Relationship Id="rId5" Type="http://schemas.openxmlformats.org/officeDocument/2006/relationships/image" Target="../media/image128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hyperlink" Target="http://www.rg.com.pl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9.emf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23.png"/><Relationship Id="rId3" Type="http://schemas.openxmlformats.org/officeDocument/2006/relationships/image" Target="../media/image34.png"/><Relationship Id="rId21" Type="http://schemas.openxmlformats.org/officeDocument/2006/relationships/image" Target="../media/image32.wmf"/><Relationship Id="rId7" Type="http://schemas.openxmlformats.org/officeDocument/2006/relationships/image" Target="../media/image26.emf"/><Relationship Id="rId12" Type="http://schemas.openxmlformats.org/officeDocument/2006/relationships/image" Target="../media/image18.emf"/><Relationship Id="rId17" Type="http://schemas.openxmlformats.org/officeDocument/2006/relationships/image" Target="../media/image30.wmf"/><Relationship Id="rId25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29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wmf"/><Relationship Id="rId24" Type="http://schemas.openxmlformats.org/officeDocument/2006/relationships/oleObject" Target="../embeddings/oleObject8.bin"/><Relationship Id="rId5" Type="http://schemas.openxmlformats.org/officeDocument/2006/relationships/image" Target="../media/image36.png"/><Relationship Id="rId15" Type="http://schemas.openxmlformats.org/officeDocument/2006/relationships/image" Target="../media/image29.emf"/><Relationship Id="rId23" Type="http://schemas.openxmlformats.org/officeDocument/2006/relationships/image" Target="../media/image8.jpeg"/><Relationship Id="rId28" Type="http://schemas.openxmlformats.org/officeDocument/2006/relationships/image" Target="../media/image10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31.emf"/><Relationship Id="rId4" Type="http://schemas.openxmlformats.org/officeDocument/2006/relationships/image" Target="../media/image35.jpeg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9.png"/><Relationship Id="rId27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267200"/>
            <a:ext cx="8686800" cy="2362200"/>
          </a:xfrm>
        </p:spPr>
        <p:txBody>
          <a:bodyPr/>
          <a:lstStyle/>
          <a:p>
            <a:r>
              <a:rPr lang="pl-PL" b="1" dirty="0">
                <a:solidFill>
                  <a:srgbClr val="FFFF00"/>
                </a:solidFill>
              </a:rPr>
              <a:t>Prezentacja rozwiązań R&amp;G PLUS </a:t>
            </a:r>
          </a:p>
          <a:p>
            <a:r>
              <a:rPr lang="pl-PL" b="1" dirty="0">
                <a:solidFill>
                  <a:srgbClr val="FFFF00"/>
                </a:solidFill>
              </a:rPr>
              <a:t>wdrożonych w systemie RIST w Rzeszowie</a:t>
            </a:r>
            <a:endParaRPr lang="pl-PL" sz="2000" b="1" i="1" dirty="0">
              <a:solidFill>
                <a:srgbClr val="FFFF00"/>
              </a:solidFill>
            </a:endParaRPr>
          </a:p>
          <a:p>
            <a:endParaRPr lang="pl-PL" sz="2000" b="1" dirty="0">
              <a:solidFill>
                <a:srgbClr val="FFFF00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Ryszard Rojowski - Dyrektor Działu Konstrukcyjnego R&amp;G Plus Sp. z o.o.</a:t>
            </a:r>
          </a:p>
          <a:p>
            <a:endParaRPr lang="pl-PL" sz="1200" b="1" dirty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pl-PL" sz="1200" b="1" dirty="0">
                <a:solidFill>
                  <a:schemeClr val="bg1"/>
                </a:solidFill>
                <a:cs typeface="Times New Roman" pitchFamily="18" charset="0"/>
              </a:rPr>
              <a:t>RZESZÓW 2016-11-24</a:t>
            </a:r>
          </a:p>
        </p:txBody>
      </p:sp>
      <p:pic>
        <p:nvPicPr>
          <p:cNvPr id="5" name="Obraz 4" descr="ITS POLSKA logo pl napis 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05000" cy="762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2000"/>
            <a:ext cx="1905000" cy="590550"/>
          </a:xfrm>
          <a:prstGeom prst="rect">
            <a:avLst/>
          </a:prstGeom>
        </p:spPr>
      </p:pic>
      <p:pic>
        <p:nvPicPr>
          <p:cNvPr id="9" name="Obraz 8" descr="taran - logo FINAL v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8651" y="94742"/>
            <a:ext cx="1679104" cy="6254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" y="1255704"/>
            <a:ext cx="8038498" cy="4860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83" name="Prostokąt 82"/>
          <p:cNvSpPr/>
          <p:nvPr/>
        </p:nvSpPr>
        <p:spPr>
          <a:xfrm>
            <a:off x="5995381" y="6447971"/>
            <a:ext cx="31486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żądanie rozmowy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7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9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40000"/>
            <a:ext cx="1633689" cy="2514600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0940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40716"/>
            <a:ext cx="8640000" cy="4680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83" name="Prostokąt 82"/>
          <p:cNvSpPr/>
          <p:nvPr/>
        </p:nvSpPr>
        <p:spPr>
          <a:xfrm>
            <a:off x="4868471" y="6457890"/>
            <a:ext cx="42755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podgląd kamer z autobusu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7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9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08680"/>
            <a:ext cx="5428492" cy="396244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395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6246188" y="6457890"/>
            <a:ext cx="28921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pojazdy on-line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40716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5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7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43987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538525" y="6470280"/>
            <a:ext cx="36054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punktualność on-line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40716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5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7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39098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531250" y="6480824"/>
            <a:ext cx="36038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trasowanie objazdów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20495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73912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529031" y="6457890"/>
            <a:ext cx="36038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trasowanie objazdów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409120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5622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5647157" y="6451215"/>
            <a:ext cx="35044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- punkty meldunkowe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4" y="1409120"/>
            <a:ext cx="8652632" cy="4680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8346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885829" y="6457890"/>
            <a:ext cx="52581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diagnostyka urządzeń w autobusie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33318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5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7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96756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747477" y="6470280"/>
            <a:ext cx="54024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diagnostyka urządzeń pokładowych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38250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43615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4754657" y="6467571"/>
            <a:ext cx="4389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dziennik pracy dyspozytora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28633"/>
            <a:ext cx="8640000" cy="468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58574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az 23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30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31" name="Prostokąt zaokrąglony 61">
            <a:hlinkClick r:id="" action="ppaction://noaction"/>
          </p:cNvPr>
          <p:cNvSpPr/>
          <p:nvPr/>
        </p:nvSpPr>
        <p:spPr>
          <a:xfrm>
            <a:off x="2771800" y="640239"/>
            <a:ext cx="1800200" cy="556481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E-Info</a:t>
            </a:r>
          </a:p>
        </p:txBody>
      </p:sp>
      <p:sp>
        <p:nvSpPr>
          <p:cNvPr id="32" name="Prostokąt zaokrąglony 58">
            <a:hlinkClick r:id="" action="ppaction://noaction"/>
          </p:cNvPr>
          <p:cNvSpPr/>
          <p:nvPr/>
        </p:nvSpPr>
        <p:spPr>
          <a:xfrm>
            <a:off x="4788024" y="640239"/>
            <a:ext cx="1765176" cy="556481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E-Bilet</a:t>
            </a:r>
          </a:p>
        </p:txBody>
      </p:sp>
      <p:sp>
        <p:nvSpPr>
          <p:cNvPr id="33" name="Prostokąt zaokrąglony 63">
            <a:hlinkClick r:id="" action="ppaction://noaction"/>
          </p:cNvPr>
          <p:cNvSpPr/>
          <p:nvPr/>
        </p:nvSpPr>
        <p:spPr>
          <a:xfrm>
            <a:off x="6804248" y="685800"/>
            <a:ext cx="1730152" cy="51092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Integracja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2949676" y="6480824"/>
            <a:ext cx="6194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Rozwiązanie R&amp;G dla systemu RIST w Rzeszowie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1136058" y="1732011"/>
            <a:ext cx="71248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Rzeszowski Inteligentny</a:t>
            </a:r>
          </a:p>
          <a:p>
            <a:pPr algn="ctr"/>
            <a:r>
              <a:rPr lang="pl-PL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Transportowy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20" y="3849031"/>
            <a:ext cx="1799997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5" y="3849031"/>
            <a:ext cx="1799997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155" y="3849029"/>
            <a:ext cx="1804789" cy="1232255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058" y="3850765"/>
            <a:ext cx="1812327" cy="1231200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51218">
            <a:off x="5243680" y="4167307"/>
            <a:ext cx="1247883" cy="568480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56332">
            <a:off x="4695937" y="3966455"/>
            <a:ext cx="1107273" cy="71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1540624" y="5285391"/>
            <a:ext cx="6315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Obszary wdrożenia rozwiązań firmy R&amp;G PLUS Sp. z o.o. i PZI TARAN z Mielca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994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403326" y="6452525"/>
            <a:ext cx="57406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podgląd on-line tablic przystankowych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315047"/>
            <a:ext cx="8640000" cy="4860000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12861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534771" y="6457890"/>
            <a:ext cx="56092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alarm z czujnika uderzenia tablicy TIP</a:t>
            </a:r>
          </a:p>
        </p:txBody>
      </p:sp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8" y="1404959"/>
            <a:ext cx="8569544" cy="46800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66975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065092" y="6457890"/>
            <a:ext cx="60789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rejestracja, podgląd i archiwizacja obrazu</a:t>
            </a:r>
          </a:p>
        </p:txBody>
      </p:sp>
      <p:grpSp>
        <p:nvGrpSpPr>
          <p:cNvPr id="21" name="Grupa 20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2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3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5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04959"/>
            <a:ext cx="4160000" cy="2340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7" y="1404959"/>
            <a:ext cx="4160000" cy="23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09968"/>
            <a:ext cx="4160000" cy="234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0" y="3804390"/>
            <a:ext cx="4160000" cy="234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50273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4495800" y="6457890"/>
            <a:ext cx="47820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E-Info – odjazdy z przystanku 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300345"/>
            <a:ext cx="8640000" cy="4786786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796119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5059599" y="6457890"/>
            <a:ext cx="40703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E-Info – pojazdy na trasie</a:t>
            </a: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349696"/>
            <a:ext cx="8640000" cy="478678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92945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5332105" y="6457890"/>
            <a:ext cx="38298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E-Info – planer podróży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347947"/>
            <a:ext cx="8640000" cy="476833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7739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3328351" y="6457890"/>
            <a:ext cx="58336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E-Info – wirtualna tablica przystankowa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00" y="1298133"/>
            <a:ext cx="5760000" cy="4754792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26813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myBus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4203225" y="6450040"/>
            <a:ext cx="49407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myBus – serwis na urządzenia mobilne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32126"/>
            <a:ext cx="5264643" cy="4811092"/>
          </a:xfrm>
          <a:prstGeom prst="rect">
            <a:avLst/>
          </a:prstGeom>
        </p:spPr>
      </p:pic>
      <p:sp>
        <p:nvSpPr>
          <p:cNvPr id="21" name="Dowolny kształt 15"/>
          <p:cNvSpPr/>
          <p:nvPr/>
        </p:nvSpPr>
        <p:spPr>
          <a:xfrm>
            <a:off x="6394363" y="2672205"/>
            <a:ext cx="2222426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Odjazdy z przystanku</a:t>
            </a:r>
          </a:p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400" kern="1200" dirty="0">
              <a:ln w="0"/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Dowolny kształt 18"/>
          <p:cNvSpPr/>
          <p:nvPr/>
        </p:nvSpPr>
        <p:spPr>
          <a:xfrm>
            <a:off x="6394364" y="3113445"/>
            <a:ext cx="1998828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Warianty tras</a:t>
            </a:r>
          </a:p>
        </p:txBody>
      </p:sp>
      <p:sp>
        <p:nvSpPr>
          <p:cNvPr id="25" name="Dowolny kształt 22"/>
          <p:cNvSpPr/>
          <p:nvPr/>
        </p:nvSpPr>
        <p:spPr>
          <a:xfrm>
            <a:off x="6394364" y="2200616"/>
            <a:ext cx="2375078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Najbliższy przystanek</a:t>
            </a:r>
          </a:p>
        </p:txBody>
      </p:sp>
      <p:sp>
        <p:nvSpPr>
          <p:cNvPr id="26" name="Dowolny kształt 24"/>
          <p:cNvSpPr/>
          <p:nvPr/>
        </p:nvSpPr>
        <p:spPr>
          <a:xfrm>
            <a:off x="6366958" y="3600879"/>
            <a:ext cx="1998828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QR Cody</a:t>
            </a:r>
          </a:p>
        </p:txBody>
      </p:sp>
      <p:sp>
        <p:nvSpPr>
          <p:cNvPr id="27" name="Dowolny kształt 26"/>
          <p:cNvSpPr/>
          <p:nvPr/>
        </p:nvSpPr>
        <p:spPr>
          <a:xfrm>
            <a:off x="6371883" y="4576678"/>
            <a:ext cx="1998828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Widżet</a:t>
            </a:r>
          </a:p>
        </p:txBody>
      </p:sp>
      <p:sp>
        <p:nvSpPr>
          <p:cNvPr id="28" name="Dowolny kształt 28"/>
          <p:cNvSpPr/>
          <p:nvPr/>
        </p:nvSpPr>
        <p:spPr>
          <a:xfrm>
            <a:off x="6370403" y="4089244"/>
            <a:ext cx="2544997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Położenie pojazdów on-line</a:t>
            </a:r>
          </a:p>
        </p:txBody>
      </p:sp>
      <p:sp>
        <p:nvSpPr>
          <p:cNvPr id="29" name="Dowolny kształt 15"/>
          <p:cNvSpPr/>
          <p:nvPr/>
        </p:nvSpPr>
        <p:spPr>
          <a:xfrm>
            <a:off x="6394363" y="5081540"/>
            <a:ext cx="2222426" cy="309407"/>
          </a:xfrm>
          <a:custGeom>
            <a:avLst/>
            <a:gdLst>
              <a:gd name="connsiteX0" fmla="*/ 0 w 1416248"/>
              <a:gd name="connsiteY0" fmla="*/ 0 h 525428"/>
              <a:gd name="connsiteX1" fmla="*/ 1416248 w 1416248"/>
              <a:gd name="connsiteY1" fmla="*/ 0 h 525428"/>
              <a:gd name="connsiteX2" fmla="*/ 1416248 w 1416248"/>
              <a:gd name="connsiteY2" fmla="*/ 525428 h 525428"/>
              <a:gd name="connsiteX3" fmla="*/ 0 w 1416248"/>
              <a:gd name="connsiteY3" fmla="*/ 525428 h 525428"/>
              <a:gd name="connsiteX4" fmla="*/ 0 w 1416248"/>
              <a:gd name="connsiteY4" fmla="*/ 0 h 52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48" h="525428">
                <a:moveTo>
                  <a:pt x="0" y="0"/>
                </a:moveTo>
                <a:lnTo>
                  <a:pt x="1416248" y="0"/>
                </a:lnTo>
                <a:lnTo>
                  <a:pt x="1416248" y="525428"/>
                </a:lnTo>
                <a:lnTo>
                  <a:pt x="0" y="525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0" numCol="1" spcCol="1270" anchor="t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ln w="0"/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Planer podróży</a:t>
            </a:r>
          </a:p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400" kern="1200" dirty="0">
              <a:ln w="0"/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Nawias klamrowy otwierający 29"/>
          <p:cNvSpPr/>
          <p:nvPr/>
        </p:nvSpPr>
        <p:spPr>
          <a:xfrm flipH="1">
            <a:off x="5633275" y="1377206"/>
            <a:ext cx="432048" cy="4766011"/>
          </a:xfrm>
          <a:prstGeom prst="leftBrace">
            <a:avLst>
              <a:gd name="adj1" fmla="val 13719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31" name="Prostokąt 30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609496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myBus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2831933" y="6457890"/>
            <a:ext cx="64127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myBus – odjazdy, planer podróży, autobus on-line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48" y="1396477"/>
            <a:ext cx="2430000" cy="432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6477"/>
            <a:ext cx="2430000" cy="432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3746914"/>
            <a:ext cx="4320000" cy="2430000"/>
          </a:xfrm>
          <a:prstGeom prst="rect">
            <a:avLst/>
          </a:prstGeom>
        </p:spPr>
      </p:pic>
      <p:pic>
        <p:nvPicPr>
          <p:cNvPr id="20" name="Picture 2" descr="logo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13" y="1905000"/>
            <a:ext cx="1640486" cy="803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65950" y="1335049"/>
            <a:ext cx="1203815" cy="228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743820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Tablice TIP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71" y="2741222"/>
            <a:ext cx="3785455" cy="216000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5858935" y="6446686"/>
            <a:ext cx="32850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Tablice przystankowe TIP</a:t>
            </a:r>
          </a:p>
        </p:txBody>
      </p:sp>
      <p:cxnSp>
        <p:nvCxnSpPr>
          <p:cNvPr id="25" name="Łącznik prosty ze strzałką 24"/>
          <p:cNvCxnSpPr>
            <a:stCxn id="37" idx="3"/>
          </p:cNvCxnSpPr>
          <p:nvPr/>
        </p:nvCxnSpPr>
        <p:spPr>
          <a:xfrm>
            <a:off x="2538357" y="2270374"/>
            <a:ext cx="3170314" cy="1413342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647390" y="4838017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bieżący czas</a:t>
            </a:r>
          </a:p>
        </p:txBody>
      </p:sp>
      <p:cxnSp>
        <p:nvCxnSpPr>
          <p:cNvPr id="27" name="Łącznik prosty ze strzałką 26"/>
          <p:cNvCxnSpPr>
            <a:stCxn id="26" idx="3"/>
          </p:cNvCxnSpPr>
          <p:nvPr/>
        </p:nvCxnSpPr>
        <p:spPr>
          <a:xfrm flipV="1">
            <a:off x="2143312" y="4409478"/>
            <a:ext cx="4174959" cy="613205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2895600" y="1673440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kamera monitoringu</a:t>
            </a:r>
          </a:p>
        </p:txBody>
      </p:sp>
      <p:cxnSp>
        <p:nvCxnSpPr>
          <p:cNvPr id="29" name="Łącznik prosty ze strzałką 28"/>
          <p:cNvCxnSpPr/>
          <p:nvPr/>
        </p:nvCxnSpPr>
        <p:spPr>
          <a:xfrm flipV="1">
            <a:off x="2657034" y="4257014"/>
            <a:ext cx="3966037" cy="11170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pole tekstowe 29"/>
          <p:cNvSpPr txBox="1"/>
          <p:nvPr/>
        </p:nvSpPr>
        <p:spPr>
          <a:xfrm>
            <a:off x="647390" y="3456393"/>
            <a:ext cx="198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rzeczywisty czas do odjazdu</a:t>
            </a:r>
          </a:p>
        </p:txBody>
      </p:sp>
      <p:cxnSp>
        <p:nvCxnSpPr>
          <p:cNvPr id="31" name="Łącznik prosty ze strzałką 30"/>
          <p:cNvCxnSpPr/>
          <p:nvPr/>
        </p:nvCxnSpPr>
        <p:spPr>
          <a:xfrm>
            <a:off x="2063088" y="3933686"/>
            <a:ext cx="4757873" cy="5235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pole tekstowe 31"/>
          <p:cNvSpPr txBox="1"/>
          <p:nvPr/>
        </p:nvSpPr>
        <p:spPr>
          <a:xfrm>
            <a:off x="647390" y="4040145"/>
            <a:ext cx="19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czas rozkładowy</a:t>
            </a:r>
          </a:p>
        </p:txBody>
      </p:sp>
      <p:cxnSp>
        <p:nvCxnSpPr>
          <p:cNvPr id="33" name="Łącznik prosty ze strzałką 32"/>
          <p:cNvCxnSpPr/>
          <p:nvPr/>
        </p:nvCxnSpPr>
        <p:spPr>
          <a:xfrm>
            <a:off x="6623071" y="2507258"/>
            <a:ext cx="0" cy="1148364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pole tekstowe 33"/>
          <p:cNvSpPr txBox="1"/>
          <p:nvPr/>
        </p:nvSpPr>
        <p:spPr>
          <a:xfrm>
            <a:off x="5373901" y="2094554"/>
            <a:ext cx="312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pojazd z biletomatem</a:t>
            </a:r>
          </a:p>
        </p:txBody>
      </p:sp>
      <p:cxnSp>
        <p:nvCxnSpPr>
          <p:cNvPr id="35" name="Łącznik prosty ze strzałką 34"/>
          <p:cNvCxnSpPr/>
          <p:nvPr/>
        </p:nvCxnSpPr>
        <p:spPr>
          <a:xfrm>
            <a:off x="1974871" y="2969822"/>
            <a:ext cx="3231704" cy="762000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/>
          <p:cNvSpPr txBox="1"/>
          <p:nvPr/>
        </p:nvSpPr>
        <p:spPr>
          <a:xfrm>
            <a:off x="647390" y="2763363"/>
            <a:ext cx="148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numer linii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647390" y="2085708"/>
            <a:ext cx="189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nazwa kierunku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647390" y="5537722"/>
            <a:ext cx="853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ostatnim wierszu może być wyświetlana informacja dyspozytorska</a:t>
            </a:r>
          </a:p>
        </p:txBody>
      </p:sp>
      <p:cxnSp>
        <p:nvCxnSpPr>
          <p:cNvPr id="54" name="Łącznik prosty ze strzałką 53"/>
          <p:cNvCxnSpPr>
            <a:stCxn id="28" idx="2"/>
          </p:cNvCxnSpPr>
          <p:nvPr/>
        </p:nvCxnSpPr>
        <p:spPr>
          <a:xfrm>
            <a:off x="4115646" y="2042772"/>
            <a:ext cx="872353" cy="944994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>
            <a:off x="8001000" y="1895711"/>
            <a:ext cx="0" cy="1148364"/>
          </a:xfrm>
          <a:prstGeom prst="straightConnector1">
            <a:avLst/>
          </a:prstGeom>
          <a:ln w="25400"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/>
          <p:cNvSpPr txBox="1"/>
          <p:nvPr/>
        </p:nvSpPr>
        <p:spPr>
          <a:xfrm>
            <a:off x="6938094" y="1525177"/>
            <a:ext cx="198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moduł łączności </a:t>
            </a:r>
          </a:p>
        </p:txBody>
      </p:sp>
      <p:sp>
        <p:nvSpPr>
          <p:cNvPr id="59" name="Prostokąt 58"/>
          <p:cNvSpPr/>
          <p:nvPr/>
        </p:nvSpPr>
        <p:spPr>
          <a:xfrm>
            <a:off x="5335692" y="4914944"/>
            <a:ext cx="2631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Tablica TIP-10172192</a:t>
            </a: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40" name="Prostokąt 3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54462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az 23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sp>
        <p:nvSpPr>
          <p:cNvPr id="30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31" name="Prostokąt zaokrąglony 61">
            <a:hlinkClick r:id="" action="ppaction://noaction"/>
          </p:cNvPr>
          <p:cNvSpPr/>
          <p:nvPr/>
        </p:nvSpPr>
        <p:spPr>
          <a:xfrm>
            <a:off x="2771800" y="640239"/>
            <a:ext cx="1800200" cy="556481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E-Info</a:t>
            </a:r>
          </a:p>
        </p:txBody>
      </p:sp>
      <p:sp>
        <p:nvSpPr>
          <p:cNvPr id="32" name="Prostokąt zaokrąglony 58">
            <a:hlinkClick r:id="" action="ppaction://noaction"/>
          </p:cNvPr>
          <p:cNvSpPr/>
          <p:nvPr/>
        </p:nvSpPr>
        <p:spPr>
          <a:xfrm>
            <a:off x="4788024" y="640239"/>
            <a:ext cx="1765176" cy="556481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E-Bilet</a:t>
            </a:r>
          </a:p>
        </p:txBody>
      </p:sp>
      <p:sp>
        <p:nvSpPr>
          <p:cNvPr id="33" name="Prostokąt zaokrąglony 63">
            <a:hlinkClick r:id="" action="ppaction://noaction"/>
          </p:cNvPr>
          <p:cNvSpPr/>
          <p:nvPr/>
        </p:nvSpPr>
        <p:spPr>
          <a:xfrm>
            <a:off x="6804248" y="685800"/>
            <a:ext cx="1730152" cy="51092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Integracja</a:t>
            </a:r>
          </a:p>
        </p:txBody>
      </p:sp>
      <p:sp>
        <p:nvSpPr>
          <p:cNvPr id="27" name="Łuk 26"/>
          <p:cNvSpPr/>
          <p:nvPr/>
        </p:nvSpPr>
        <p:spPr>
          <a:xfrm>
            <a:off x="1641515" y="2870851"/>
            <a:ext cx="5854141" cy="1824418"/>
          </a:xfrm>
          <a:prstGeom prst="arc">
            <a:avLst>
              <a:gd name="adj1" fmla="val 2538050"/>
              <a:gd name="adj2" fmla="val 1555738"/>
            </a:avLst>
          </a:prstGeom>
          <a:ln w="1905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04695" y="3664327"/>
            <a:ext cx="833940" cy="1140279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1553295" y="4917165"/>
            <a:ext cx="1305164" cy="769441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pl-PL"/>
            </a:defPPr>
            <a:lvl1pPr algn="ctr">
              <a:defRPr sz="1100"/>
            </a:lvl1pPr>
          </a:lstStyle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Nowoczesna baza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danych 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jako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repozytorium </a:t>
            </a: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8698" y="3894366"/>
            <a:ext cx="1018300" cy="910240"/>
          </a:xfrm>
          <a:prstGeom prst="rect">
            <a:avLst/>
          </a:prstGeom>
        </p:spPr>
      </p:pic>
      <p:sp>
        <p:nvSpPr>
          <p:cNvPr id="36" name="pole tekstowe 35"/>
          <p:cNvSpPr txBox="1"/>
          <p:nvPr/>
        </p:nvSpPr>
        <p:spPr>
          <a:xfrm>
            <a:off x="3183275" y="4923537"/>
            <a:ext cx="2763898" cy="769441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Dostęp przez usługi terminalowe</a:t>
            </a:r>
          </a:p>
          <a:p>
            <a:pPr algn="ctr"/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lub WPF</a:t>
            </a:r>
          </a:p>
          <a:p>
            <a:pPr algn="ctr"/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Strony WWW</a:t>
            </a:r>
          </a:p>
          <a:p>
            <a:pPr algn="ctr"/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Smartfony: Android, Windows Phone, iOS</a:t>
            </a: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61" y="3705922"/>
            <a:ext cx="1287128" cy="1287128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6289745" y="4920900"/>
            <a:ext cx="1588897" cy="769441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pl-PL"/>
            </a:defPPr>
            <a:lvl1pPr algn="ctr">
              <a:defRPr sz="1100"/>
            </a:lvl1pPr>
          </a:lstStyle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Rozwiązanie autorskie,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kompletne,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serwisowalne,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modyfikowalne </a:t>
            </a:r>
          </a:p>
        </p:txBody>
      </p:sp>
      <p:sp>
        <p:nvSpPr>
          <p:cNvPr id="42" name="Prostokąt 41"/>
          <p:cNvSpPr/>
          <p:nvPr/>
        </p:nvSpPr>
        <p:spPr>
          <a:xfrm>
            <a:off x="2722572" y="6470280"/>
            <a:ext cx="64492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MUNICOM Premium dla systemu RIST w Rzeszowie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90" y="1516439"/>
            <a:ext cx="2357845" cy="158624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052" y="2445966"/>
            <a:ext cx="3859129" cy="720481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2888052" y="3188570"/>
            <a:ext cx="3257623" cy="430887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CNR, E-Info, E-Bilet, Moduł windykacji, </a:t>
            </a:r>
          </a:p>
          <a:p>
            <a:pPr algn="ctr"/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integracja z opr. </a:t>
            </a:r>
            <a:r>
              <a:rPr lang="pl-PL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BusMan</a:t>
            </a:r>
            <a:r>
              <a:rPr lang="pl-PL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integracja z opr. Asseco</a:t>
            </a: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34" name="Prostokąt 33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9328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AUTOSAN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3084000" y="6470280"/>
            <a:ext cx="61241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Tablice zewnętrzne w autobusie Autosan Sancity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3120000" cy="23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447800"/>
            <a:ext cx="3120000" cy="234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7800"/>
            <a:ext cx="3120000" cy="234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3787800"/>
            <a:ext cx="3120000" cy="2340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44726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AUTOSAN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45" name="Obraz 44" descr="C:\Documents and Settings\agrzebyk\Pulpit\ITS Rzeszów - zdjęcia autobusów do powykonawczej\Autosan Sancity\DSC_098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3" y="3838716"/>
            <a:ext cx="288050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Obraz 45" descr="C:\Documents and Settings\agrzebyk\Pulpit\ITS Rzeszów - zdjęcia autobusów do powykonawczej\Autosan Sancity\DSC_098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3" y="1437718"/>
            <a:ext cx="288050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Obraz 46" descr="C:\Documents and Settings\agrzebyk\Pulpit\ITS Rzeszów - zdjęcia autobusów do powykonawczej\Autosan Sancity\DSC_097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03" y="1437718"/>
            <a:ext cx="16197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Obraz 48" descr="IRMA III A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98693" y="1437718"/>
            <a:ext cx="3839818" cy="2160000"/>
          </a:xfrm>
          <a:prstGeom prst="rect">
            <a:avLst/>
          </a:prstGeom>
        </p:spPr>
      </p:pic>
      <p:pic>
        <p:nvPicPr>
          <p:cNvPr id="50" name="Obraz 49" descr="C:\Documents and Settings\agrzebyk\Pulpit\ITS Rzeszów - zdjęcia autobusów do powykonawczej\Autosan Sancity\DSC_09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11" y="3838716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Obraz 50" descr="C:\Documents and Settings\agrzebyk\Pulpit\ITS Rzeszów - zdjęcia autobusów do powykonawczej\Autosan Sancity\DSC_099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52" y="3838716"/>
            <a:ext cx="288050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Prostokąt 51"/>
          <p:cNvSpPr/>
          <p:nvPr/>
        </p:nvSpPr>
        <p:spPr>
          <a:xfrm>
            <a:off x="1066800" y="3555362"/>
            <a:ext cx="6781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ETM-38                                                   KRG-8                                                         IRMA Matrix</a:t>
            </a:r>
          </a:p>
        </p:txBody>
      </p:sp>
      <p:sp>
        <p:nvSpPr>
          <p:cNvPr id="53" name="Prostokąt 52"/>
          <p:cNvSpPr/>
          <p:nvPr/>
        </p:nvSpPr>
        <p:spPr>
          <a:xfrm>
            <a:off x="1068280" y="5982216"/>
            <a:ext cx="7618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ETM-22                                               Monitor podglądu kamer                                        SRG-5000P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340680" y="6470280"/>
            <a:ext cx="5803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Urządzenia R&amp;G w autobusie Autosan Sancity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893483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Evobus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00" y="1414722"/>
            <a:ext cx="3120000" cy="23400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14722"/>
            <a:ext cx="3120000" cy="2340000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81" y="3754722"/>
            <a:ext cx="3120000" cy="23400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81" y="3754722"/>
            <a:ext cx="3120000" cy="2340000"/>
          </a:xfrm>
          <a:prstGeom prst="rect">
            <a:avLst/>
          </a:prstGeom>
        </p:spPr>
      </p:pic>
      <p:sp>
        <p:nvSpPr>
          <p:cNvPr id="33" name="Prostokąt 32"/>
          <p:cNvSpPr/>
          <p:nvPr/>
        </p:nvSpPr>
        <p:spPr>
          <a:xfrm>
            <a:off x="3807581" y="6457890"/>
            <a:ext cx="53337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Tablice zewnętrzne w autobusie MB Citaro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082093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Evobus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pic>
        <p:nvPicPr>
          <p:cNvPr id="19" name="Obraz 18" descr="IRMA I M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1431363"/>
            <a:ext cx="3839818" cy="2160000"/>
          </a:xfrm>
          <a:prstGeom prst="rect">
            <a:avLst/>
          </a:prstGeom>
        </p:spPr>
      </p:pic>
      <p:pic>
        <p:nvPicPr>
          <p:cNvPr id="20" name="Obraz 19" descr="C:\Documents and Settings\agrzebyk\Pulpit\ITS Rzeszów - zdjęcia autobusów do powykonawczej\Mercedes Citaro\IMG_306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7" y="1437281"/>
            <a:ext cx="287949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 descr="C:\Documents and Settings\agrzebyk\Pulpit\ITS Rzeszów - zdjęcia autobusów do powykonawczej\Mercedes Citaro\IMG_306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74" y="3808226"/>
            <a:ext cx="162204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az 22" descr="C:\Documents and Settings\agrzebyk\Pulpit\ITS Rzeszów - zdjęcia autobusów do powykonawczej\Mercedes Citaro\IMG_307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32" y="3805564"/>
            <a:ext cx="287949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az 24" descr="C:\Documents and Settings\agrzebyk\Pulpit\ITS Rzeszów - zdjęcia autobusów do powykonawczej\Mercedes Citaro\IMG_306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7" y="3837842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 descr="C:\Documents and Settings\agrzebyk\Pulpit\ITS Rzeszów - zdjęcia autobusów do powykonawczej\Mercedes Citaro\IMG_305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34" y="1431363"/>
            <a:ext cx="1620212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Prostokąt 26"/>
          <p:cNvSpPr/>
          <p:nvPr/>
        </p:nvSpPr>
        <p:spPr>
          <a:xfrm>
            <a:off x="1066800" y="3555362"/>
            <a:ext cx="6781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ETM-38                                                   KRG-8                                                         IRMA Matrix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1068280" y="5982216"/>
            <a:ext cx="7618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ETM-22                                                            Monitor podglądu kamer                                        SRG-5000P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4138487" y="6470280"/>
            <a:ext cx="50129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Urządzenia R&amp;G w autobusie MB Citaro</a:t>
            </a: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30" name="Prostokąt 2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57612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Jelcz, MAN, Solaris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7" name="Prostokąt 26"/>
          <p:cNvSpPr/>
          <p:nvPr/>
        </p:nvSpPr>
        <p:spPr>
          <a:xfrm>
            <a:off x="1066800" y="3555362"/>
            <a:ext cx="792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ETM-38                                                   KRG-8                                 SRG-5000P                                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1068280" y="5982216"/>
            <a:ext cx="7618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ETM-22                                               KRG-8                                                                        SRG-5000P</a:t>
            </a:r>
          </a:p>
        </p:txBody>
      </p:sp>
      <p:pic>
        <p:nvPicPr>
          <p:cNvPr id="29" name="Obraz 28" descr="C:\Documents and Settings\agrzebyk\Pulpit\ITS Rzeszów - zdjęcia autobusów do powykonawczej\Jelcz M120\DSC_107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48" y="1378981"/>
            <a:ext cx="16197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Obraz 29" descr="C:\Documents and Settings\agrzebyk\Pulpit\ITS Rzeszów - zdjęcia autobusów do powykonawczej\Jelcz M121\DSC_109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9338"/>
            <a:ext cx="288050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Obraz 30" descr="C:\Documents and Settings\agrzebyk\Pulpit\ITS Rzeszów - zdjęcia autobusów do powykonawczej\Jelcz M125\DSC_112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22216"/>
            <a:ext cx="288050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Obraz 31" descr="C:\Documents and Settings\agrzebyk\Pulpit\ITS Rzeszów - zdjęcia autobusów do powykonawczej\Solaris U12 ON\DSC_102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8981"/>
            <a:ext cx="16197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Obraz 32" descr="C:\Documents and Settings\agrzebyk\Pulpit\ITS Rzeszów - zdjęcia autobusów do powykonawczej\Jelcz M125\DSC_111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32361"/>
            <a:ext cx="16197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Obraz 33" descr="C:\Documents and Settings\agrzebyk\Pulpit\ITS Rzeszów - zdjęcia autobusów do powykonawczej\MAN NL223\DSC_104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25" y="1389338"/>
            <a:ext cx="16197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Obraz 34" descr="C:\Documents and Settings\agrzebyk\Pulpit\ITS Rzeszów - zdjęcia autobusów do powykonawczej\Jelcz M121\DSC_1093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3" y="3832361"/>
            <a:ext cx="16197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Obraz 35" descr="C:\Documents and Settings\agrzebyk\Pulpit\ITS Rzeszów - zdjęcia autobusów do powykonawczej\Jelcz M120\DSC_1075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25" y="3822216"/>
            <a:ext cx="161978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Prostokąt 36"/>
          <p:cNvSpPr/>
          <p:nvPr/>
        </p:nvSpPr>
        <p:spPr>
          <a:xfrm>
            <a:off x="3387295" y="6469465"/>
            <a:ext cx="57567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Urządzenia R&amp;G w autobusach MPK Rzeszów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659157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771800" y="640239"/>
            <a:ext cx="5832648" cy="556481"/>
            <a:chOff x="4788024" y="856263"/>
            <a:chExt cx="5832648" cy="556481"/>
          </a:xfrm>
        </p:grpSpPr>
        <p:sp>
          <p:nvSpPr>
            <p:cNvPr id="14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System E-Bilet</a:t>
              </a:r>
            </a:p>
          </p:txBody>
        </p:sp>
        <p:sp>
          <p:nvSpPr>
            <p:cNvPr id="16" name="Prostokąt zaokrąglony 61">
              <a:hlinkClick r:id="" action="ppaction://noaction"/>
            </p:cNvPr>
            <p:cNvSpPr/>
            <p:nvPr/>
          </p:nvSpPr>
          <p:spPr>
            <a:xfrm>
              <a:off x="4788024" y="856263"/>
              <a:ext cx="1800200" cy="556481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ETM22 i ETM38</a:t>
              </a:r>
            </a:p>
          </p:txBody>
        </p:sp>
        <p:sp>
          <p:nvSpPr>
            <p:cNvPr id="17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13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37" name="Prostokąt 36"/>
          <p:cNvSpPr/>
          <p:nvPr/>
        </p:nvSpPr>
        <p:spPr>
          <a:xfrm>
            <a:off x="3869729" y="6470280"/>
            <a:ext cx="52663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Tablice R&amp;G w autobusach MPK Rzeszów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996622" cy="216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9397"/>
            <a:ext cx="4002841" cy="216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13" y="1371600"/>
            <a:ext cx="4460869" cy="108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2879"/>
            <a:ext cx="4465882" cy="108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036820"/>
            <a:ext cx="4465882" cy="108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78133"/>
            <a:ext cx="4465882" cy="11170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113339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23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KRG-8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42" name="Prostokąt 41"/>
          <p:cNvSpPr/>
          <p:nvPr/>
        </p:nvSpPr>
        <p:spPr>
          <a:xfrm>
            <a:off x="3828981" y="6485326"/>
            <a:ext cx="53559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Kasowniki R&amp;G typu KRG-8 w autobusach</a:t>
            </a:r>
          </a:p>
        </p:txBody>
      </p:sp>
      <p:sp>
        <p:nvSpPr>
          <p:cNvPr id="43" name="Prostokąt 42"/>
          <p:cNvSpPr/>
          <p:nvPr/>
        </p:nvSpPr>
        <p:spPr>
          <a:xfrm>
            <a:off x="3498448" y="1432412"/>
            <a:ext cx="21651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Kasowniki RKM typu KRG-8</a:t>
            </a: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73" y="1508352"/>
            <a:ext cx="1758988" cy="3600000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800" y="4195791"/>
            <a:ext cx="1341270" cy="930431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98" y="1508352"/>
            <a:ext cx="1758988" cy="3600000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392" y="1822657"/>
            <a:ext cx="2823272" cy="1947585"/>
          </a:xfrm>
          <a:prstGeom prst="rect">
            <a:avLst/>
          </a:prstGeom>
        </p:spPr>
      </p:pic>
      <p:pic>
        <p:nvPicPr>
          <p:cNvPr id="48" name="Obraz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5507">
            <a:off x="7334370" y="4327377"/>
            <a:ext cx="761589" cy="482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9" name="Prostokąt 48"/>
          <p:cNvSpPr/>
          <p:nvPr/>
        </p:nvSpPr>
        <p:spPr>
          <a:xfrm>
            <a:off x="117716" y="5126222"/>
            <a:ext cx="8873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6D2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Doładowanie karty RKM                                                          Rejestracja karty RKM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3976" y="4567985"/>
            <a:ext cx="1934048" cy="1285813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4298012" y="5794687"/>
            <a:ext cx="1295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Kontrola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8" name="Prostokąt 27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911708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23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KRG-8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29" y="1393633"/>
            <a:ext cx="252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93633"/>
            <a:ext cx="1404000" cy="234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93633"/>
            <a:ext cx="1404000" cy="23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2" y="1393633"/>
            <a:ext cx="1404000" cy="234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84" y="1393633"/>
            <a:ext cx="1404000" cy="234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02838"/>
            <a:ext cx="1404000" cy="2340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04318"/>
            <a:ext cx="1404000" cy="234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12" y="3802838"/>
            <a:ext cx="1404000" cy="234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2" y="3802838"/>
            <a:ext cx="1404000" cy="2340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84" y="3802838"/>
            <a:ext cx="1404000" cy="2340000"/>
          </a:xfrm>
          <a:prstGeom prst="rect">
            <a:avLst/>
          </a:prstGeom>
        </p:spPr>
      </p:pic>
      <p:sp>
        <p:nvSpPr>
          <p:cNvPr id="42" name="Prostokąt 41"/>
          <p:cNvSpPr/>
          <p:nvPr/>
        </p:nvSpPr>
        <p:spPr>
          <a:xfrm>
            <a:off x="3828981" y="6485326"/>
            <a:ext cx="53559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Kasowniki R&amp;G typu KRG-8 w autobusach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8" name="Prostokąt 27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267258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42" name="Prostokąt 41"/>
          <p:cNvSpPr/>
          <p:nvPr/>
        </p:nvSpPr>
        <p:spPr>
          <a:xfrm>
            <a:off x="3828981" y="6485326"/>
            <a:ext cx="53559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Kasowniki R&amp;G typu KRG-8 w autobusach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268" y="4578368"/>
            <a:ext cx="1269263" cy="1140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158" y="3485029"/>
            <a:ext cx="2799217" cy="1930991"/>
          </a:xfrm>
          <a:prstGeom prst="rect">
            <a:avLst/>
          </a:prstGeom>
        </p:spPr>
      </p:pic>
      <p:grpSp>
        <p:nvGrpSpPr>
          <p:cNvPr id="30" name="Grupa 29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31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Nowość !</a:t>
              </a:r>
            </a:p>
          </p:txBody>
        </p:sp>
        <p:sp>
          <p:nvSpPr>
            <p:cNvPr id="32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34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5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6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37" name="Prostokąt 36"/>
          <p:cNvSpPr/>
          <p:nvPr/>
        </p:nvSpPr>
        <p:spPr>
          <a:xfrm rot="19667817">
            <a:off x="4570355" y="2654830"/>
            <a:ext cx="290015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Zbliż kartę ! </a:t>
            </a:r>
          </a:p>
          <a:p>
            <a:pPr algn="ctr">
              <a:defRPr/>
            </a:pPr>
            <a:r>
              <a:rPr lang="pl-P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… i ruszaj w drogę</a:t>
            </a: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20" y="2200973"/>
            <a:ext cx="1515811" cy="316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46" y="4657831"/>
            <a:ext cx="1386675" cy="10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Łącznik prosty ze strzałką 43"/>
          <p:cNvCxnSpPr/>
          <p:nvPr/>
        </p:nvCxnSpPr>
        <p:spPr>
          <a:xfrm flipH="1">
            <a:off x="4163278" y="2742785"/>
            <a:ext cx="3228122" cy="2014581"/>
          </a:xfrm>
          <a:prstGeom prst="straightConnector1">
            <a:avLst/>
          </a:prstGeom>
          <a:ln w="571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45"/>
          <p:cNvSpPr/>
          <p:nvPr/>
        </p:nvSpPr>
        <p:spPr>
          <a:xfrm>
            <a:off x="3342564" y="5380491"/>
            <a:ext cx="1034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6D28F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KRG-12</a:t>
            </a:r>
          </a:p>
        </p:txBody>
      </p:sp>
      <p:sp>
        <p:nvSpPr>
          <p:cNvPr id="47" name="Prostokąt 2"/>
          <p:cNvSpPr>
            <a:spLocks noChangeArrowheads="1"/>
          </p:cNvSpPr>
          <p:nvPr/>
        </p:nvSpPr>
        <p:spPr bwMode="auto">
          <a:xfrm>
            <a:off x="1600200" y="5784727"/>
            <a:ext cx="69482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altLang="pl-PL" sz="1050" dirty="0">
                <a:latin typeface="Verdana" panose="020B0604030504040204" pitchFamily="34" charset="0"/>
              </a:rPr>
              <a:t>Pierwsze w Polsce kasowniki z obsługą bankowych zbliżeniowych kart płatniczych zostały wdrożone</a:t>
            </a:r>
          </a:p>
          <a:p>
            <a:r>
              <a:rPr lang="pl-PL" altLang="pl-PL" sz="1050" dirty="0">
                <a:latin typeface="Verdana" panose="020B0604030504040204" pitchFamily="34" charset="0"/>
              </a:rPr>
              <a:t>w 2015 roku przez R&amp;G  PLUS Sp. z o.o. w autobusach Evobus w ZGK Świebodzice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2971800" y="1457388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6D28F8"/>
                </a:solidFill>
                <a:latin typeface="+mj-lt"/>
                <a:ea typeface="Segoe UI" pitchFamily="34" charset="0"/>
                <a:cs typeface="Segoe UI" pitchFamily="34" charset="0"/>
              </a:rPr>
              <a:t>Możliwe jest rozszerzenie systemu E-Bilet o obsługę</a:t>
            </a:r>
            <a:r>
              <a:rPr lang="pl-PL" altLang="pl-PL" sz="1600" dirty="0">
                <a:solidFill>
                  <a:srgbClr val="6D28F8"/>
                </a:solidFill>
                <a:latin typeface="+mj-lt"/>
              </a:rPr>
              <a:t> </a:t>
            </a:r>
          </a:p>
          <a:p>
            <a:pPr algn="ctr"/>
            <a:r>
              <a:rPr lang="pl-PL" altLang="pl-PL" sz="1600" dirty="0">
                <a:solidFill>
                  <a:srgbClr val="6D28F8"/>
                </a:solidFill>
                <a:latin typeface="+mj-lt"/>
              </a:rPr>
              <a:t>bankowych zbliżeniowych kart płatniczych (CPC)</a:t>
            </a:r>
            <a:r>
              <a:rPr lang="pl-PL" sz="1600" dirty="0">
                <a:solidFill>
                  <a:srgbClr val="6D28F8"/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321" y="1416954"/>
            <a:ext cx="2071525" cy="2966813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795241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23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0" y="1360682"/>
            <a:ext cx="8320000" cy="4680000"/>
          </a:xfrm>
          <a:prstGeom prst="rect">
            <a:avLst/>
          </a:prstGeom>
        </p:spPr>
      </p:pic>
      <p:sp>
        <p:nvSpPr>
          <p:cNvPr id="40" name="Prostokąt 39"/>
          <p:cNvSpPr/>
          <p:nvPr/>
        </p:nvSpPr>
        <p:spPr>
          <a:xfrm>
            <a:off x="5875523" y="6457890"/>
            <a:ext cx="32864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E-Bilet – stan karty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91277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996" y="4830905"/>
            <a:ext cx="1730442" cy="1270892"/>
          </a:xfrm>
          <a:prstGeom prst="rect">
            <a:avLst/>
          </a:prstGeom>
        </p:spPr>
      </p:pic>
      <p:sp>
        <p:nvSpPr>
          <p:cNvPr id="19" name="Prostokąt zaokrąglony 90"/>
          <p:cNvSpPr/>
          <p:nvPr/>
        </p:nvSpPr>
        <p:spPr>
          <a:xfrm>
            <a:off x="6665186" y="2081975"/>
            <a:ext cx="792088" cy="16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zaokrąglony 65"/>
          <p:cNvSpPr/>
          <p:nvPr/>
        </p:nvSpPr>
        <p:spPr>
          <a:xfrm>
            <a:off x="7673298" y="2081975"/>
            <a:ext cx="792088" cy="162000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az 26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864888749"/>
              </p:ext>
            </p:extLst>
          </p:nvPr>
        </p:nvGraphicFramePr>
        <p:xfrm>
          <a:off x="688522" y="1433903"/>
          <a:ext cx="63367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Prostokąt 28"/>
          <p:cNvSpPr/>
          <p:nvPr/>
        </p:nvSpPr>
        <p:spPr>
          <a:xfrm>
            <a:off x="400490" y="1433903"/>
            <a:ext cx="8352928" cy="2448272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3137534" y="1560794"/>
            <a:ext cx="396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6D2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CENTRALNY RIST</a:t>
            </a: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20" y="4344516"/>
            <a:ext cx="1489075" cy="1638300"/>
          </a:xfrm>
          <a:prstGeom prst="rect">
            <a:avLst/>
          </a:prstGeom>
          <a:noFill/>
        </p:spPr>
      </p:pic>
      <p:cxnSp>
        <p:nvCxnSpPr>
          <p:cNvPr id="32" name="Łącznik prosty ze strzałką 31"/>
          <p:cNvCxnSpPr/>
          <p:nvPr/>
        </p:nvCxnSpPr>
        <p:spPr>
          <a:xfrm>
            <a:off x="1768642" y="3594143"/>
            <a:ext cx="1134794" cy="135199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flipH="1" flipV="1">
            <a:off x="2488722" y="3522135"/>
            <a:ext cx="702905" cy="133485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flipH="1">
            <a:off x="4072739" y="3594143"/>
            <a:ext cx="3816583" cy="1342141"/>
          </a:xfrm>
          <a:prstGeom prst="straightConnector1">
            <a:avLst/>
          </a:prstGeom>
          <a:ln>
            <a:solidFill>
              <a:srgbClr val="4C20EC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400490" y="3954183"/>
            <a:ext cx="1595882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On-line (</a:t>
            </a:r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WIMAX, </a:t>
            </a:r>
            <a:r>
              <a: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GSM)</a:t>
            </a:r>
            <a:endParaRPr lang="pl-PL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Off-line (WiFi</a:t>
            </a:r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VDVR9.16</a:t>
            </a:r>
            <a:endParaRPr lang="en-US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6" name="Łącznik prosty 35"/>
          <p:cNvCxnSpPr>
            <a:stCxn id="35" idx="3"/>
          </p:cNvCxnSpPr>
          <p:nvPr/>
        </p:nvCxnSpPr>
        <p:spPr>
          <a:xfrm flipV="1">
            <a:off x="1996372" y="3810168"/>
            <a:ext cx="564358" cy="344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400490" y="5466351"/>
            <a:ext cx="1595882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Wyliczanie odchyłki od RJ</a:t>
            </a:r>
            <a:r>
              <a: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(praca autonomiczna)</a:t>
            </a:r>
            <a:endParaRPr lang="en-US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Łącznik prosty 37"/>
          <p:cNvCxnSpPr>
            <a:stCxn id="37" idx="3"/>
          </p:cNvCxnSpPr>
          <p:nvPr/>
        </p:nvCxnSpPr>
        <p:spPr>
          <a:xfrm flipV="1">
            <a:off x="1996372" y="5394344"/>
            <a:ext cx="1140422" cy="2720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/>
          <p:cNvSpPr txBox="1"/>
          <p:nvPr/>
        </p:nvSpPr>
        <p:spPr>
          <a:xfrm>
            <a:off x="400490" y="4458239"/>
            <a:ext cx="1595882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Okresowe przekazywanie </a:t>
            </a:r>
          </a:p>
          <a:p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położenia (GPS)</a:t>
            </a:r>
            <a:endParaRPr lang="en-US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Łącznik prosty 39"/>
          <p:cNvCxnSpPr>
            <a:stCxn id="39" idx="3"/>
          </p:cNvCxnSpPr>
          <p:nvPr/>
        </p:nvCxnSpPr>
        <p:spPr>
          <a:xfrm flipV="1">
            <a:off x="1996372" y="4098200"/>
            <a:ext cx="780382" cy="56009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a 40"/>
          <p:cNvGrpSpPr/>
          <p:nvPr/>
        </p:nvGrpSpPr>
        <p:grpSpPr>
          <a:xfrm>
            <a:off x="4432938" y="3594143"/>
            <a:ext cx="4309237" cy="986046"/>
            <a:chOff x="4303702" y="2603548"/>
            <a:chExt cx="4309237" cy="986046"/>
          </a:xfrm>
          <a:solidFill>
            <a:srgbClr val="00B0F0"/>
          </a:solidFill>
        </p:grpSpPr>
        <p:sp>
          <p:nvSpPr>
            <p:cNvPr id="42" name="pole tekstowe 41"/>
            <p:cNvSpPr txBox="1"/>
            <p:nvPr/>
          </p:nvSpPr>
          <p:spPr>
            <a:xfrm>
              <a:off x="6247918" y="3035596"/>
              <a:ext cx="2365021" cy="55399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1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Prezentacja na mapie, tabelaryczna, </a:t>
              </a:r>
            </a:p>
            <a:p>
              <a:r>
                <a:rPr lang="pl-PL" sz="1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 internecie, na urządzenia mobilne</a:t>
              </a:r>
              <a:r>
                <a:rPr lang="en-US" sz="1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</a:p>
            <a:p>
              <a:r>
                <a:rPr lang="pl-PL" sz="1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Wyświetlanie na tablicach TIP</a:t>
              </a:r>
              <a:endPara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3" name="Łącznik prosty 42"/>
            <p:cNvCxnSpPr>
              <a:stCxn id="42" idx="1"/>
            </p:cNvCxnSpPr>
            <p:nvPr/>
          </p:nvCxnSpPr>
          <p:spPr>
            <a:xfrm flipH="1" flipV="1">
              <a:off x="4303702" y="2603548"/>
              <a:ext cx="1944216" cy="709047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a 43"/>
          <p:cNvGrpSpPr/>
          <p:nvPr/>
        </p:nvGrpSpPr>
        <p:grpSpPr>
          <a:xfrm>
            <a:off x="4231996" y="3594143"/>
            <a:ext cx="2361181" cy="1912083"/>
            <a:chOff x="4381840" y="2374319"/>
            <a:chExt cx="2475222" cy="2835332"/>
          </a:xfrm>
          <a:solidFill>
            <a:srgbClr val="00B0F0"/>
          </a:solidFill>
        </p:grpSpPr>
        <p:sp>
          <p:nvSpPr>
            <p:cNvPr id="45" name="pole tekstowe 44"/>
            <p:cNvSpPr txBox="1"/>
            <p:nvPr/>
          </p:nvSpPr>
          <p:spPr>
            <a:xfrm>
              <a:off x="4689994" y="4616380"/>
              <a:ext cx="2167068" cy="59327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1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Zwrotne informacje z pojazdu</a:t>
              </a:r>
            </a:p>
            <a:p>
              <a:r>
                <a:rPr lang="pl-PL" sz="1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Podgląd wideo z kamer IP</a:t>
              </a:r>
              <a:endPara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6" name="Łącznik prosty 45"/>
            <p:cNvCxnSpPr/>
            <p:nvPr/>
          </p:nvCxnSpPr>
          <p:spPr>
            <a:xfrm flipH="1" flipV="1">
              <a:off x="4381840" y="2374319"/>
              <a:ext cx="1249446" cy="2235353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Łącznik prosty ze strzałką 46"/>
          <p:cNvCxnSpPr/>
          <p:nvPr/>
        </p:nvCxnSpPr>
        <p:spPr>
          <a:xfrm>
            <a:off x="1768642" y="2730047"/>
            <a:ext cx="0" cy="5133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Łuk 47"/>
          <p:cNvSpPr/>
          <p:nvPr/>
        </p:nvSpPr>
        <p:spPr>
          <a:xfrm>
            <a:off x="832538" y="2297999"/>
            <a:ext cx="7848872" cy="1080120"/>
          </a:xfrm>
          <a:prstGeom prst="arc">
            <a:avLst>
              <a:gd name="adj1" fmla="val 11419772"/>
              <a:gd name="adj2" fmla="val 10989855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pole tekstowe 49"/>
          <p:cNvSpPr txBox="1"/>
          <p:nvPr/>
        </p:nvSpPr>
        <p:spPr>
          <a:xfrm flipH="1">
            <a:off x="4504946" y="5645926"/>
            <a:ext cx="875483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SRG-5000P</a:t>
            </a:r>
          </a:p>
        </p:txBody>
      </p:sp>
      <p:sp>
        <p:nvSpPr>
          <p:cNvPr id="53" name="Prostokąt zaokrąglony 46"/>
          <p:cNvSpPr/>
          <p:nvPr/>
        </p:nvSpPr>
        <p:spPr>
          <a:xfrm>
            <a:off x="688522" y="1577919"/>
            <a:ext cx="2016224" cy="4320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AGC </a:t>
            </a:r>
            <a:r>
              <a:rPr lang="pl-PL" sz="10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BusMan</a:t>
            </a:r>
            <a:endParaRPr lang="pl-PL" sz="1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4" name="Łącznik prosty ze strzałką 53"/>
          <p:cNvCxnSpPr/>
          <p:nvPr/>
        </p:nvCxnSpPr>
        <p:spPr>
          <a:xfrm>
            <a:off x="1768642" y="1937959"/>
            <a:ext cx="0" cy="5133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pole tekstowe 54"/>
          <p:cNvSpPr txBox="1"/>
          <p:nvPr/>
        </p:nvSpPr>
        <p:spPr>
          <a:xfrm>
            <a:off x="400490" y="4962295"/>
            <a:ext cx="1595882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Raportowanie punktów meldunkowych (GPS)</a:t>
            </a:r>
            <a:endParaRPr lang="en-US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6" name="Łącznik prosty 55"/>
          <p:cNvCxnSpPr/>
          <p:nvPr/>
        </p:nvCxnSpPr>
        <p:spPr>
          <a:xfrm flipV="1">
            <a:off x="2056674" y="4170207"/>
            <a:ext cx="792088" cy="9504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/>
          <p:cNvSpPr txBox="1"/>
          <p:nvPr/>
        </p:nvSpPr>
        <p:spPr>
          <a:xfrm>
            <a:off x="7673298" y="25860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System pokładowy</a:t>
            </a:r>
          </a:p>
        </p:txBody>
      </p:sp>
      <p:sp>
        <p:nvSpPr>
          <p:cNvPr id="58" name="pole tekstowe 57"/>
          <p:cNvSpPr txBox="1"/>
          <p:nvPr/>
        </p:nvSpPr>
        <p:spPr>
          <a:xfrm>
            <a:off x="7333643" y="179183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MPK Rzeszów </a:t>
            </a:r>
          </a:p>
        </p:txBody>
      </p:sp>
      <p:sp>
        <p:nvSpPr>
          <p:cNvPr id="59" name="pole tekstowe 58"/>
          <p:cNvSpPr txBox="1"/>
          <p:nvPr/>
        </p:nvSpPr>
        <p:spPr>
          <a:xfrm>
            <a:off x="6665186" y="258603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Interfejsy</a:t>
            </a:r>
          </a:p>
          <a:p>
            <a:pPr algn="ctr"/>
            <a:r>
              <a:rPr lang="pl-PL" sz="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WWW</a:t>
            </a:r>
          </a:p>
          <a:p>
            <a:pPr algn="ctr"/>
            <a:r>
              <a:rPr lang="pl-PL" sz="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systemu RIST</a:t>
            </a:r>
          </a:p>
        </p:txBody>
      </p:sp>
      <p:cxnSp>
        <p:nvCxnSpPr>
          <p:cNvPr id="62" name="Łącznik prosty ze strzałką 61"/>
          <p:cNvCxnSpPr/>
          <p:nvPr/>
        </p:nvCxnSpPr>
        <p:spPr>
          <a:xfrm>
            <a:off x="2632738" y="3522135"/>
            <a:ext cx="3960440" cy="15121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Łącznik prosty ze strzałką 62"/>
          <p:cNvCxnSpPr/>
          <p:nvPr/>
        </p:nvCxnSpPr>
        <p:spPr>
          <a:xfrm flipH="1" flipV="1">
            <a:off x="2560730" y="3306111"/>
            <a:ext cx="4032448" cy="151216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4" name="Grupa 63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65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6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6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69" name="pole tekstowe 68"/>
          <p:cNvSpPr txBox="1"/>
          <p:nvPr/>
        </p:nvSpPr>
        <p:spPr>
          <a:xfrm flipH="1">
            <a:off x="5657392" y="5641919"/>
            <a:ext cx="916989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Tablice TIP</a:t>
            </a:r>
          </a:p>
        </p:txBody>
      </p:sp>
      <p:cxnSp>
        <p:nvCxnSpPr>
          <p:cNvPr id="70" name="Łącznik prosty 69"/>
          <p:cNvCxnSpPr>
            <a:stCxn id="69" idx="1"/>
            <a:endCxn id="6" idx="1"/>
          </p:cNvCxnSpPr>
          <p:nvPr/>
        </p:nvCxnSpPr>
        <p:spPr>
          <a:xfrm flipV="1">
            <a:off x="6574381" y="5466351"/>
            <a:ext cx="491615" cy="2986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/>
          <p:cNvCxnSpPr/>
          <p:nvPr/>
        </p:nvCxnSpPr>
        <p:spPr>
          <a:xfrm>
            <a:off x="4061511" y="5516342"/>
            <a:ext cx="452524" cy="2788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3437" y="4890286"/>
            <a:ext cx="1128074" cy="767460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71" name="Prostokąt 70"/>
          <p:cNvSpPr/>
          <p:nvPr/>
        </p:nvSpPr>
        <p:spPr>
          <a:xfrm>
            <a:off x="2949676" y="6480824"/>
            <a:ext cx="6194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Rozwiązanie R&amp;G dla systemu RIST w Rzeszowie</a:t>
            </a: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61" name="Prostokąt 60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7892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23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4876485" y="6457890"/>
            <a:ext cx="426751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E-Bilet – historia transakcji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0" y="1364381"/>
            <a:ext cx="8320000" cy="4680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541931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23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4036879" y="6449814"/>
            <a:ext cx="51251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E-Bilet – zakup biletu okresowego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4381"/>
            <a:ext cx="8320000" cy="4680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883539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grpSp>
        <p:nvGrpSpPr>
          <p:cNvPr id="21" name="Grupa 20"/>
          <p:cNvGrpSpPr/>
          <p:nvPr/>
        </p:nvGrpSpPr>
        <p:grpSpPr>
          <a:xfrm>
            <a:off x="4788024" y="640239"/>
            <a:ext cx="3816424" cy="556481"/>
            <a:chOff x="6804248" y="856263"/>
            <a:chExt cx="3816424" cy="556481"/>
          </a:xfrm>
        </p:grpSpPr>
        <p:sp>
          <p:nvSpPr>
            <p:cNvPr id="23" name="Prostokąt zaokrąglony 58">
              <a:hlinkClick r:id="" action="ppaction://noaction"/>
            </p:cNvPr>
            <p:cNvSpPr/>
            <p:nvPr/>
          </p:nvSpPr>
          <p:spPr>
            <a:xfrm>
              <a:off x="6804248" y="856263"/>
              <a:ext cx="1765176" cy="556481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  <a:p>
              <a:pPr algn="ctr"/>
              <a:r>
                <a:rPr lang="pl-PL" sz="1200" b="1" dirty="0">
                  <a:solidFill>
                    <a:srgbClr val="6D28F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Portal WWW</a:t>
              </a:r>
            </a:p>
          </p:txBody>
        </p:sp>
        <p:sp>
          <p:nvSpPr>
            <p:cNvPr id="24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4988698" y="6457890"/>
            <a:ext cx="40430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Portal E-Bilet – doładowanie EP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0" y="1409120"/>
            <a:ext cx="8320000" cy="4680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98148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: zaokrąglone rogi 10"/>
          <p:cNvSpPr/>
          <p:nvPr/>
        </p:nvSpPr>
        <p:spPr>
          <a:xfrm>
            <a:off x="3252642" y="2410723"/>
            <a:ext cx="2843358" cy="36529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194" name="Picture 2" descr="Znalezione obrazy dla zapytania tablice pixel rzeszów zdję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80" y="2032317"/>
            <a:ext cx="2989120" cy="21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40" name="Prostokąt 39"/>
          <p:cNvSpPr/>
          <p:nvPr/>
        </p:nvSpPr>
        <p:spPr>
          <a:xfrm>
            <a:off x="4616799" y="6457890"/>
            <a:ext cx="45272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Priorytet dla transportu zbiorowego</a:t>
            </a:r>
          </a:p>
        </p:txBody>
      </p:sp>
      <p:sp>
        <p:nvSpPr>
          <p:cNvPr id="27" name="Prostokąt zaokrąglony 63">
            <a:hlinkClick r:id="" action="ppaction://noaction"/>
          </p:cNvPr>
          <p:cNvSpPr/>
          <p:nvPr/>
        </p:nvSpPr>
        <p:spPr>
          <a:xfrm>
            <a:off x="6804248" y="685800"/>
            <a:ext cx="1730152" cy="51092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Integracja</a:t>
            </a:r>
          </a:p>
        </p:txBody>
      </p:sp>
      <p:sp>
        <p:nvSpPr>
          <p:cNvPr id="2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30" name="Prostokąt zaokrąglony 61">
            <a:hlinkClick r:id="" action="ppaction://noaction"/>
          </p:cNvPr>
          <p:cNvSpPr/>
          <p:nvPr/>
        </p:nvSpPr>
        <p:spPr>
          <a:xfrm>
            <a:off x="2771800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E-Info</a:t>
            </a:r>
          </a:p>
        </p:txBody>
      </p:sp>
      <p:sp>
        <p:nvSpPr>
          <p:cNvPr id="41" name="Prostokąt zaokrąglony 58">
            <a:hlinkClick r:id="" action="ppaction://noaction"/>
          </p:cNvPr>
          <p:cNvSpPr/>
          <p:nvPr/>
        </p:nvSpPr>
        <p:spPr>
          <a:xfrm>
            <a:off x="4788024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E-Bilet</a:t>
            </a: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440" y="4261329"/>
            <a:ext cx="2524792" cy="471367"/>
          </a:xfrm>
          <a:prstGeom prst="rect">
            <a:avLst/>
          </a:prstGeom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555" y="4910836"/>
            <a:ext cx="1638563" cy="111476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874" y="1308240"/>
            <a:ext cx="1414895" cy="27379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139263"/>
            <a:ext cx="1217872" cy="2014370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440" y="2662556"/>
            <a:ext cx="2081167" cy="1400107"/>
          </a:xfrm>
          <a:prstGeom prst="rect">
            <a:avLst/>
          </a:prstGeom>
        </p:spPr>
      </p:pic>
      <p:pic>
        <p:nvPicPr>
          <p:cNvPr id="51" name="Picture 195" descr="Znalezione obrazy dla zapytania sygnalizator świetln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29" y="4229100"/>
            <a:ext cx="1018078" cy="18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4147" y="1296106"/>
            <a:ext cx="2075048" cy="868770"/>
          </a:xfrm>
          <a:prstGeom prst="rect">
            <a:avLst/>
          </a:prstGeom>
        </p:spPr>
      </p:pic>
      <p:cxnSp>
        <p:nvCxnSpPr>
          <p:cNvPr id="53" name="Łącznik prosty ze strzałką 52"/>
          <p:cNvCxnSpPr/>
          <p:nvPr/>
        </p:nvCxnSpPr>
        <p:spPr>
          <a:xfrm flipV="1">
            <a:off x="2368546" y="4343400"/>
            <a:ext cx="1303354" cy="2951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/>
          <p:cNvCxnSpPr/>
          <p:nvPr/>
        </p:nvCxnSpPr>
        <p:spPr>
          <a:xfrm flipV="1">
            <a:off x="2369423" y="3261878"/>
            <a:ext cx="1302477" cy="7623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ze strzałką 54"/>
          <p:cNvCxnSpPr/>
          <p:nvPr/>
        </p:nvCxnSpPr>
        <p:spPr>
          <a:xfrm flipH="1">
            <a:off x="2368546" y="5396920"/>
            <a:ext cx="1286002" cy="38470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/>
          <p:cNvCxnSpPr/>
          <p:nvPr/>
        </p:nvCxnSpPr>
        <p:spPr>
          <a:xfrm>
            <a:off x="4786536" y="2209800"/>
            <a:ext cx="0" cy="541075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 flipH="1" flipV="1">
            <a:off x="5595288" y="5378461"/>
            <a:ext cx="1415112" cy="18459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ze strzałką 57"/>
          <p:cNvCxnSpPr/>
          <p:nvPr/>
        </p:nvCxnSpPr>
        <p:spPr>
          <a:xfrm flipH="1" flipV="1">
            <a:off x="5905730" y="3256507"/>
            <a:ext cx="495070" cy="537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az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26" name="Prostokąt 25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491659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taran - logo FINAL v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27" name="Prostokąt zaokrąglony 63">
            <a:hlinkClick r:id="" action="ppaction://noaction"/>
          </p:cNvPr>
          <p:cNvSpPr/>
          <p:nvPr/>
        </p:nvSpPr>
        <p:spPr>
          <a:xfrm>
            <a:off x="6804248" y="685800"/>
            <a:ext cx="1730152" cy="51092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Integracja</a:t>
            </a:r>
          </a:p>
        </p:txBody>
      </p:sp>
      <p:sp>
        <p:nvSpPr>
          <p:cNvPr id="29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sp>
        <p:nvSpPr>
          <p:cNvPr id="30" name="Prostokąt zaokrąglony 61">
            <a:hlinkClick r:id="" action="ppaction://noaction"/>
          </p:cNvPr>
          <p:cNvSpPr/>
          <p:nvPr/>
        </p:nvSpPr>
        <p:spPr>
          <a:xfrm>
            <a:off x="2771800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E-Info</a:t>
            </a:r>
          </a:p>
        </p:txBody>
      </p:sp>
      <p:sp>
        <p:nvSpPr>
          <p:cNvPr id="41" name="Prostokąt zaokrąglony 58">
            <a:hlinkClick r:id="" action="ppaction://noaction"/>
          </p:cNvPr>
          <p:cNvSpPr/>
          <p:nvPr/>
        </p:nvSpPr>
        <p:spPr>
          <a:xfrm>
            <a:off x="4788024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E-Bilet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23127" y="4087883"/>
            <a:ext cx="85873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b="1" dirty="0">
                <a:latin typeface="Calibri" panose="020F0502020204030204" pitchFamily="34" charset="0"/>
              </a:rPr>
              <a:t>A - w pliku rozkładu jazdy wprowadzone są zawierają dodatkowe, zdefiniowane punkty meldunkowe dla wskazanych skrzyżowań , na których</a:t>
            </a:r>
          </a:p>
          <a:p>
            <a:r>
              <a:rPr lang="pl-PL" sz="1100" b="1" dirty="0">
                <a:latin typeface="Calibri" panose="020F0502020204030204" pitchFamily="34" charset="0"/>
              </a:rPr>
              <a:t>     realizowana jest funkcja priorytetu dla transportu zbiorowego w ramach RIST.</a:t>
            </a:r>
          </a:p>
          <a:p>
            <a:endParaRPr lang="pl-PL" sz="1100" b="1" dirty="0">
              <a:latin typeface="Calibri" panose="020F0502020204030204" pitchFamily="34" charset="0"/>
            </a:endParaRPr>
          </a:p>
          <a:p>
            <a:r>
              <a:rPr lang="pl-PL" sz="1100" b="1" dirty="0">
                <a:latin typeface="Calibri" panose="020F0502020204030204" pitchFamily="34" charset="0"/>
              </a:rPr>
              <a:t>B - z modułu Municom Premium dane rozkładowe trafiają do autokomputera. Zawarte  tam punkty meldunkowe określają: miejsce wstępnego </a:t>
            </a:r>
          </a:p>
          <a:p>
            <a:r>
              <a:rPr lang="pl-PL" sz="1100" b="1" dirty="0">
                <a:latin typeface="Calibri" panose="020F0502020204030204" pitchFamily="34" charset="0"/>
              </a:rPr>
              <a:t>     premeldowania, punkt meldunkowy na linii zatrzymania i punkt wymeldowania, po przejechaniu skrzyżowania.</a:t>
            </a:r>
          </a:p>
          <a:p>
            <a:endParaRPr lang="pl-PL" sz="1100" b="1" dirty="0">
              <a:latin typeface="Calibri" panose="020F0502020204030204" pitchFamily="34" charset="0"/>
            </a:endParaRPr>
          </a:p>
          <a:p>
            <a:r>
              <a:rPr lang="pl-PL" sz="1100" b="1" dirty="0">
                <a:latin typeface="Calibri" panose="020F0502020204030204" pitchFamily="34" charset="0"/>
              </a:rPr>
              <a:t>C – komputer pokładowy SRG-5000P analizuje na bieżąco położenie i znajduje punkty na trasie. W punktach meldunkowych z pojazdu  wysyłane </a:t>
            </a:r>
          </a:p>
          <a:p>
            <a:r>
              <a:rPr lang="pl-PL" sz="1100" b="1" dirty="0">
                <a:latin typeface="Calibri" panose="020F0502020204030204" pitchFamily="34" charset="0"/>
              </a:rPr>
              <a:t>      są telegram zawierające  informację o stopniu opóźnienia/przyspieszenia do serwera komunikacyjnego i dalej do modemu radiowego </a:t>
            </a:r>
          </a:p>
          <a:p>
            <a:r>
              <a:rPr lang="pl-PL" sz="1100" b="1" dirty="0">
                <a:latin typeface="Calibri" panose="020F0502020204030204" pitchFamily="34" charset="0"/>
              </a:rPr>
              <a:t>      komendami protokołu VDV-R9.16. </a:t>
            </a:r>
          </a:p>
          <a:p>
            <a:endParaRPr lang="pl-PL" sz="1100" b="1" dirty="0">
              <a:latin typeface="Calibri" panose="020F0502020204030204" pitchFamily="34" charset="0"/>
            </a:endParaRPr>
          </a:p>
          <a:p>
            <a:r>
              <a:rPr lang="pl-PL" sz="1100" b="1" dirty="0">
                <a:latin typeface="Calibri" panose="020F0502020204030204" pitchFamily="34" charset="0"/>
              </a:rPr>
              <a:t>      Oprogramowanie sterownika lokalnego skrzyżowania  prowadzi bieżącego analizę staniu oraz uwzględniając dane z pojazdów</a:t>
            </a:r>
          </a:p>
          <a:p>
            <a:r>
              <a:rPr lang="pl-PL" sz="1100" b="1" dirty="0">
                <a:latin typeface="Calibri" panose="020F0502020204030204" pitchFamily="34" charset="0"/>
              </a:rPr>
              <a:t>      realizuje zadane funkcję zapewnienia priorytetu dla transportu zbiorowego – autobusów MPK Rzeszów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50" y="1343966"/>
            <a:ext cx="1360852" cy="569754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543" y="3571198"/>
            <a:ext cx="1709047" cy="319071"/>
          </a:xfrm>
          <a:prstGeom prst="rect">
            <a:avLst/>
          </a:prstGeom>
        </p:spPr>
      </p:pic>
      <p:cxnSp>
        <p:nvCxnSpPr>
          <p:cNvPr id="23" name="Łącznik prosty ze strzałką 22"/>
          <p:cNvCxnSpPr/>
          <p:nvPr/>
        </p:nvCxnSpPr>
        <p:spPr>
          <a:xfrm flipH="1">
            <a:off x="2908489" y="3315274"/>
            <a:ext cx="1303354" cy="35452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1655676" y="2014289"/>
            <a:ext cx="0" cy="541075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az 24"/>
          <p:cNvPicPr/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2" y="2487391"/>
            <a:ext cx="761999" cy="983238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251" y="2407831"/>
            <a:ext cx="1102838" cy="1455005"/>
          </a:xfrm>
          <a:prstGeom prst="rect">
            <a:avLst/>
          </a:prstGeom>
        </p:spPr>
      </p:pic>
      <p:cxnSp>
        <p:nvCxnSpPr>
          <p:cNvPr id="28" name="Łącznik prosty ze strzałką 27"/>
          <p:cNvCxnSpPr/>
          <p:nvPr/>
        </p:nvCxnSpPr>
        <p:spPr>
          <a:xfrm flipV="1">
            <a:off x="6267316" y="3298859"/>
            <a:ext cx="817858" cy="18725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1003559" y="2072231"/>
            <a:ext cx="93276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1" dirty="0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2978156" y="2994446"/>
            <a:ext cx="93276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6152408" y="3003939"/>
            <a:ext cx="93276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6751" y="2715835"/>
            <a:ext cx="1726277" cy="1174434"/>
          </a:xfrm>
          <a:prstGeom prst="rect">
            <a:avLst/>
          </a:prstGeom>
        </p:spPr>
      </p:pic>
      <p:sp>
        <p:nvSpPr>
          <p:cNvPr id="35" name="Prostokąt 34"/>
          <p:cNvSpPr/>
          <p:nvPr/>
        </p:nvSpPr>
        <p:spPr>
          <a:xfrm>
            <a:off x="4616799" y="6457890"/>
            <a:ext cx="45272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Priorytet dla transportu zbiorowego</a:t>
            </a:r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1117" y="1884858"/>
            <a:ext cx="1371600" cy="400050"/>
          </a:xfrm>
          <a:prstGeom prst="rect">
            <a:avLst/>
          </a:prstGeom>
        </p:spPr>
      </p:pic>
      <p:sp>
        <p:nvSpPr>
          <p:cNvPr id="37" name="Prostokąt 36"/>
          <p:cNvSpPr/>
          <p:nvPr/>
        </p:nvSpPr>
        <p:spPr>
          <a:xfrm>
            <a:off x="8839200" y="6055013"/>
            <a:ext cx="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126676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raz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" y="1362675"/>
            <a:ext cx="9144825" cy="376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35" name="Prostokąt 34"/>
          <p:cNvSpPr/>
          <p:nvPr/>
        </p:nvSpPr>
        <p:spPr>
          <a:xfrm>
            <a:off x="5301648" y="6334780"/>
            <a:ext cx="3860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Dziękujemy za uwagę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152400" y="1524000"/>
            <a:ext cx="8915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solidFill>
                  <a:srgbClr val="6D28F8"/>
                </a:solidFill>
                <a:effectLst/>
              </a:rPr>
              <a:t>R&amp;G PLUS Sp. z o.o.</a:t>
            </a:r>
            <a:br>
              <a:rPr lang="pl-PL" sz="1400" b="1" dirty="0">
                <a:solidFill>
                  <a:srgbClr val="6D28F8"/>
                </a:solidFill>
                <a:effectLst/>
              </a:rPr>
            </a:br>
            <a:r>
              <a:rPr lang="pl-PL" sz="1200" b="1" dirty="0">
                <a:solidFill>
                  <a:srgbClr val="FFFF00"/>
                </a:solidFill>
              </a:rPr>
              <a:t>ul</a:t>
            </a:r>
            <a:r>
              <a:rPr lang="pl-PL" sz="1200" b="1" dirty="0">
                <a:solidFill>
                  <a:srgbClr val="FFFF00"/>
                </a:solidFill>
                <a:effectLst/>
              </a:rPr>
              <a:t>. TRAUGUTTA 7</a:t>
            </a:r>
          </a:p>
          <a:p>
            <a:pPr>
              <a:spcBef>
                <a:spcPct val="50000"/>
              </a:spcBef>
            </a:pPr>
            <a:r>
              <a:rPr lang="pl-PL" sz="1200" b="1" dirty="0">
                <a:solidFill>
                  <a:srgbClr val="FFFF00"/>
                </a:solidFill>
              </a:rPr>
              <a:t>39-300 MIELEC, </a:t>
            </a:r>
            <a:br>
              <a:rPr lang="pl-PL" sz="1200" b="1" dirty="0">
                <a:solidFill>
                  <a:srgbClr val="FFFF00"/>
                </a:solidFill>
                <a:effectLst/>
              </a:rPr>
            </a:br>
            <a:r>
              <a:rPr lang="pl-PL" sz="1200" b="1" dirty="0">
                <a:solidFill>
                  <a:srgbClr val="FFFF00"/>
                </a:solidFill>
                <a:effectLst/>
              </a:rPr>
              <a:t>tel.. (17) 788-44-44 </a:t>
            </a:r>
          </a:p>
          <a:p>
            <a:pPr>
              <a:spcBef>
                <a:spcPct val="50000"/>
              </a:spcBef>
            </a:pPr>
            <a:r>
              <a:rPr lang="pl-PL" sz="1200" b="1" dirty="0">
                <a:solidFill>
                  <a:srgbClr val="FFFF00"/>
                </a:solidFill>
                <a:effectLst/>
              </a:rPr>
              <a:t>fax (17) 788-44-40</a:t>
            </a:r>
            <a:br>
              <a:rPr lang="pl-PL" sz="1200" b="1" dirty="0">
                <a:solidFill>
                  <a:srgbClr val="FFFF00"/>
                </a:solidFill>
                <a:effectLst/>
              </a:rPr>
            </a:br>
            <a:r>
              <a:rPr lang="pl-PL" sz="1200" b="1" dirty="0">
                <a:solidFill>
                  <a:srgbClr val="FFFF00"/>
                </a:solidFill>
                <a:effectLst/>
              </a:rPr>
              <a:t>marketing@rg.com.pl</a:t>
            </a:r>
            <a:br>
              <a:rPr lang="pl-PL" sz="1400" b="1" dirty="0">
                <a:solidFill>
                  <a:srgbClr val="FFFF00"/>
                </a:solidFill>
                <a:effectLst/>
              </a:rPr>
            </a:br>
            <a:r>
              <a:rPr lang="pl-PL" sz="1400" b="1" dirty="0">
                <a:solidFill>
                  <a:srgbClr val="FFFF00"/>
                </a:solidFill>
                <a:effectLst/>
                <a:hlinkClick r:id="rId4"/>
              </a:rPr>
              <a:t>http://www.rg.com.pl</a:t>
            </a:r>
            <a:endParaRPr lang="pl-PL" sz="14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sz="1000" dirty="0">
                <a:solidFill>
                  <a:srgbClr val="000000"/>
                </a:solidFill>
              </a:rPr>
              <a:t>Uwaga: </a:t>
            </a:r>
          </a:p>
          <a:p>
            <a:pPr>
              <a:defRPr/>
            </a:pPr>
            <a:r>
              <a:rPr lang="pl-PL" sz="1000" dirty="0">
                <a:solidFill>
                  <a:srgbClr val="000000"/>
                </a:solidFill>
              </a:rPr>
              <a:t>           Zaprezentowane znaki logo oraz zdjęcia użyte w niniejszej publikacji, stanowiące własność </a:t>
            </a:r>
          </a:p>
          <a:p>
            <a:pPr>
              <a:defRPr/>
            </a:pPr>
            <a:r>
              <a:rPr lang="pl-PL" sz="1000" dirty="0">
                <a:solidFill>
                  <a:srgbClr val="000000"/>
                </a:solidFill>
              </a:rPr>
              <a:t>           ich autorów, pokazano jedynie w celach informacyjnych.</a:t>
            </a:r>
          </a:p>
          <a:p>
            <a:pPr>
              <a:defRPr/>
            </a:pPr>
            <a:r>
              <a:rPr lang="pl-PL" sz="1000" dirty="0">
                <a:solidFill>
                  <a:srgbClr val="000000"/>
                </a:solidFill>
              </a:rPr>
              <a:t>Opracowanie:</a:t>
            </a:r>
          </a:p>
          <a:p>
            <a:pPr>
              <a:defRPr/>
            </a:pPr>
            <a:r>
              <a:rPr lang="pl-PL" sz="1000" dirty="0">
                <a:solidFill>
                  <a:srgbClr val="000000"/>
                </a:solidFill>
              </a:rPr>
              <a:t>           </a:t>
            </a:r>
            <a:r>
              <a:rPr lang="pl-PL" sz="1000" dirty="0">
                <a:solidFill>
                  <a:srgbClr val="000000"/>
                </a:solidFill>
                <a:cs typeface="Times New Roman" pitchFamily="18" charset="0"/>
              </a:rPr>
              <a:t>Ryszard Rojowski - Dyrektor Działu Konstrukcyjnego R&amp;G PLUS Sp. z o.o.</a:t>
            </a:r>
          </a:p>
          <a:p>
            <a:pPr algn="ctr">
              <a:defRPr/>
            </a:pPr>
            <a:endParaRPr lang="pl-PL" sz="10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l-PL" sz="1000" b="1" dirty="0">
                <a:solidFill>
                  <a:srgbClr val="6D28F8"/>
                </a:solidFill>
                <a:cs typeface="Times New Roman" pitchFamily="18" charset="0"/>
              </a:rPr>
              <a:t>RZESZÓW 2016-11-24</a:t>
            </a:r>
          </a:p>
        </p:txBody>
      </p:sp>
      <p:grpSp>
        <p:nvGrpSpPr>
          <p:cNvPr id="37" name="Grupa 36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38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39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50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51" name="Prostokąt zaokrąglony 20">
            <a:hlinkClick r:id="" action="ppaction://noaction"/>
          </p:cNvPr>
          <p:cNvSpPr/>
          <p:nvPr/>
        </p:nvSpPr>
        <p:spPr>
          <a:xfrm>
            <a:off x="755576" y="908720"/>
            <a:ext cx="1800200" cy="288000"/>
          </a:xfrm>
          <a:prstGeom prst="roundRect">
            <a:avLst>
              <a:gd name="adj" fmla="val 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52" name="Obraz 51" descr="ITS POLSKA logo pl napis a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05000" cy="76200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61833"/>
            <a:ext cx="1905000" cy="590550"/>
          </a:xfrm>
          <a:prstGeom prst="rect">
            <a:avLst/>
          </a:prstGeom>
        </p:spPr>
      </p:pic>
      <p:pic>
        <p:nvPicPr>
          <p:cNvPr id="54" name="Obraz 53" descr="taran - logo FINAL v9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5096" y="41763"/>
            <a:ext cx="1907704" cy="71062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128" y="3031740"/>
            <a:ext cx="1908872" cy="1316802"/>
          </a:xfrm>
          <a:prstGeom prst="rect">
            <a:avLst/>
          </a:prstGeom>
        </p:spPr>
      </p:pic>
      <p:pic>
        <p:nvPicPr>
          <p:cNvPr id="1219" name="Picture 195" descr="Znalezione obrazy dla zapytania sygnalizator świetl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8384" y="1561903"/>
            <a:ext cx="738099" cy="13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5041" y="4490708"/>
            <a:ext cx="719257" cy="12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Object 1028"/>
          <p:cNvGraphicFramePr>
            <a:graphicFrameLocks/>
          </p:cNvGraphicFramePr>
          <p:nvPr/>
        </p:nvGraphicFramePr>
        <p:xfrm>
          <a:off x="6588224" y="1484784"/>
          <a:ext cx="288032" cy="585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" name="Clip" r:id="rId6" imgW="1400040" imgH="3659040" progId="">
                  <p:embed/>
                </p:oleObj>
              </mc:Choice>
              <mc:Fallback>
                <p:oleObj name="Clip" r:id="rId6" imgW="1400040" imgH="3659040" progId="">
                  <p:embed/>
                  <p:pic>
                    <p:nvPicPr>
                      <p:cNvPr id="24" name="Object 102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484784"/>
                        <a:ext cx="288032" cy="585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0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795705"/>
              </p:ext>
            </p:extLst>
          </p:nvPr>
        </p:nvGraphicFramePr>
        <p:xfrm>
          <a:off x="1440839" y="2042956"/>
          <a:ext cx="792088" cy="805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" name="Clip" r:id="rId8" imgW="3660480" imgH="3390840" progId="">
                  <p:embed/>
                </p:oleObj>
              </mc:Choice>
              <mc:Fallback>
                <p:oleObj name="Clip" r:id="rId8" imgW="3660480" imgH="3390840" progId="">
                  <p:embed/>
                  <p:pic>
                    <p:nvPicPr>
                      <p:cNvPr id="26" name="Object 1032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0839" y="2042956"/>
                        <a:ext cx="792088" cy="805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1"/>
          <p:cNvGraphicFramePr>
            <a:graphicFrameLocks noChangeAspect="1"/>
          </p:cNvGraphicFramePr>
          <p:nvPr/>
        </p:nvGraphicFramePr>
        <p:xfrm>
          <a:off x="6516216" y="1916832"/>
          <a:ext cx="864096" cy="106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" name="Klip" r:id="rId10" imgW="2826720" imgH="3497040" progId="">
                  <p:embed/>
                </p:oleObj>
              </mc:Choice>
              <mc:Fallback>
                <p:oleObj name="Klip" r:id="rId10" imgW="2826720" imgH="3497040" progId="">
                  <p:embed/>
                  <p:pic>
                    <p:nvPicPr>
                      <p:cNvPr id="34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1916832"/>
                        <a:ext cx="864096" cy="10689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Łącznik prosty ze strzałką 34"/>
          <p:cNvCxnSpPr/>
          <p:nvPr/>
        </p:nvCxnSpPr>
        <p:spPr>
          <a:xfrm flipV="1">
            <a:off x="6588224" y="2780928"/>
            <a:ext cx="0" cy="720080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az 35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003072" y="4885915"/>
            <a:ext cx="741014" cy="1013218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912260" y="5006325"/>
            <a:ext cx="936104" cy="836767"/>
          </a:xfrm>
          <a:prstGeom prst="rect">
            <a:avLst/>
          </a:prstGeom>
        </p:spPr>
      </p:pic>
      <p:graphicFrame>
        <p:nvGraphicFramePr>
          <p:cNvPr id="38" name="Object 1028"/>
          <p:cNvGraphicFramePr>
            <a:graphicFrameLocks/>
          </p:cNvGraphicFramePr>
          <p:nvPr/>
        </p:nvGraphicFramePr>
        <p:xfrm>
          <a:off x="5508104" y="1484784"/>
          <a:ext cx="360040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" name="Clip" r:id="rId14" imgW="1400040" imgH="3659040" progId="">
                  <p:embed/>
                </p:oleObj>
              </mc:Choice>
              <mc:Fallback>
                <p:oleObj name="Clip" r:id="rId14" imgW="1400040" imgH="3659040" progId="">
                  <p:embed/>
                  <p:pic>
                    <p:nvPicPr>
                      <p:cNvPr id="38" name="Object 1028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484784"/>
                        <a:ext cx="360040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Łącznik prosty ze strzałką 38"/>
          <p:cNvCxnSpPr>
            <a:stCxn id="46" idx="1"/>
          </p:cNvCxnSpPr>
          <p:nvPr/>
        </p:nvCxnSpPr>
        <p:spPr>
          <a:xfrm flipV="1">
            <a:off x="4188416" y="1628800"/>
            <a:ext cx="1319688" cy="1333561"/>
          </a:xfrm>
          <a:prstGeom prst="straightConnector1">
            <a:avLst/>
          </a:prstGeom>
          <a:ln w="127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stokąt 41"/>
          <p:cNvSpPr/>
          <p:nvPr/>
        </p:nvSpPr>
        <p:spPr>
          <a:xfrm>
            <a:off x="216703" y="2042956"/>
            <a:ext cx="147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Zajezdnie MPK</a:t>
            </a:r>
          </a:p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- autobusy</a:t>
            </a:r>
          </a:p>
        </p:txBody>
      </p:sp>
      <p:graphicFrame>
        <p:nvGraphicFramePr>
          <p:cNvPr id="44" name="Object 10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233620"/>
              </p:ext>
            </p:extLst>
          </p:nvPr>
        </p:nvGraphicFramePr>
        <p:xfrm>
          <a:off x="216703" y="2763036"/>
          <a:ext cx="1800200" cy="757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" name="Clip" r:id="rId16" imgW="3660480" imgH="1684080" progId="">
                  <p:embed/>
                </p:oleObj>
              </mc:Choice>
              <mc:Fallback>
                <p:oleObj name="Clip" r:id="rId16" imgW="3660480" imgH="1684080" progId="">
                  <p:embed/>
                  <p:pic>
                    <p:nvPicPr>
                      <p:cNvPr id="44" name="Object 1033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03" y="2763036"/>
                        <a:ext cx="1800200" cy="757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Line 1088"/>
          <p:cNvSpPr>
            <a:spLocks noChangeShapeType="1"/>
          </p:cNvSpPr>
          <p:nvPr/>
        </p:nvSpPr>
        <p:spPr bwMode="auto">
          <a:xfrm flipV="1">
            <a:off x="4188415" y="2962361"/>
            <a:ext cx="0" cy="2072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47" name="AutoShape 1089"/>
          <p:cNvSpPr>
            <a:spLocks noChangeArrowheads="1"/>
          </p:cNvSpPr>
          <p:nvPr/>
        </p:nvSpPr>
        <p:spPr bwMode="auto">
          <a:xfrm>
            <a:off x="3926783" y="2943777"/>
            <a:ext cx="132098" cy="197823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sz="3200" dirty="0">
              <a:latin typeface="Calibri" pitchFamily="34" charset="0"/>
            </a:endParaRPr>
          </a:p>
        </p:txBody>
      </p:sp>
      <p:cxnSp>
        <p:nvCxnSpPr>
          <p:cNvPr id="52" name="Łącznik prosty ze strzałką 51"/>
          <p:cNvCxnSpPr/>
          <p:nvPr/>
        </p:nvCxnSpPr>
        <p:spPr>
          <a:xfrm>
            <a:off x="2267639" y="2426186"/>
            <a:ext cx="1270762" cy="515503"/>
          </a:xfrm>
          <a:prstGeom prst="straightConnector1">
            <a:avLst/>
          </a:prstGeom>
          <a:ln w="12700">
            <a:solidFill>
              <a:srgbClr val="4C20E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Object 1024"/>
          <p:cNvGraphicFramePr>
            <a:graphicFrameLocks/>
          </p:cNvGraphicFramePr>
          <p:nvPr/>
        </p:nvGraphicFramePr>
        <p:xfrm>
          <a:off x="5724128" y="3645024"/>
          <a:ext cx="1373653" cy="626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" name="Clip" r:id="rId18" imgW="3657600" imgH="2047680" progId="">
                  <p:embed/>
                </p:oleObj>
              </mc:Choice>
              <mc:Fallback>
                <p:oleObj name="Clip" r:id="rId18" imgW="3657600" imgH="2047680" progId="">
                  <p:embed/>
                  <p:pic>
                    <p:nvPicPr>
                      <p:cNvPr id="53" name="Object 1024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3645024"/>
                        <a:ext cx="1373653" cy="626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1056"/>
          <p:cNvSpPr>
            <a:spLocks noChangeArrowheads="1"/>
          </p:cNvSpPr>
          <p:nvPr/>
        </p:nvSpPr>
        <p:spPr bwMode="auto">
          <a:xfrm>
            <a:off x="6084168" y="3789040"/>
            <a:ext cx="595676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pl-PL" sz="1400" dirty="0">
                <a:solidFill>
                  <a:schemeClr val="bg1"/>
                </a:solidFill>
                <a:latin typeface="Times New Roman" pitchFamily="18" charset="0"/>
              </a:rPr>
              <a:t>WAN</a:t>
            </a: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5796136" y="1628800"/>
            <a:ext cx="720080" cy="0"/>
          </a:xfrm>
          <a:prstGeom prst="straightConnector1">
            <a:avLst/>
          </a:prstGeom>
          <a:ln w="127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Object 10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731935"/>
              </p:ext>
            </p:extLst>
          </p:nvPr>
        </p:nvGraphicFramePr>
        <p:xfrm>
          <a:off x="3054766" y="1415912"/>
          <a:ext cx="504056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" name="Clip" r:id="rId20" imgW="2573280" imgH="3657600" progId="">
                  <p:embed/>
                </p:oleObj>
              </mc:Choice>
              <mc:Fallback>
                <p:oleObj name="Clip" r:id="rId20" imgW="2573280" imgH="3657600" progId="">
                  <p:embed/>
                  <p:pic>
                    <p:nvPicPr>
                      <p:cNvPr id="57" name="Object 1040"/>
                      <p:cNvPicPr>
                        <a:picLocks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766" y="1415912"/>
                        <a:ext cx="504056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Prostokąt 60"/>
          <p:cNvSpPr/>
          <p:nvPr/>
        </p:nvSpPr>
        <p:spPr>
          <a:xfrm>
            <a:off x="5292080" y="2276872"/>
            <a:ext cx="7920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Stacja BTS</a:t>
            </a:r>
          </a:p>
        </p:txBody>
      </p:sp>
      <p:sp>
        <p:nvSpPr>
          <p:cNvPr id="62" name="Prostokąt 61"/>
          <p:cNvSpPr/>
          <p:nvPr/>
        </p:nvSpPr>
        <p:spPr>
          <a:xfrm>
            <a:off x="2639697" y="5729324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Modem UMTS</a:t>
            </a:r>
          </a:p>
        </p:txBody>
      </p:sp>
      <p:sp>
        <p:nvSpPr>
          <p:cNvPr id="63" name="Prostokąt 62"/>
          <p:cNvSpPr/>
          <p:nvPr/>
        </p:nvSpPr>
        <p:spPr>
          <a:xfrm>
            <a:off x="755576" y="5711981"/>
            <a:ext cx="936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SRG-5000P</a:t>
            </a:r>
          </a:p>
        </p:txBody>
      </p:sp>
      <p:sp>
        <p:nvSpPr>
          <p:cNvPr id="64" name="Prostokąt 63"/>
          <p:cNvSpPr/>
          <p:nvPr/>
        </p:nvSpPr>
        <p:spPr>
          <a:xfrm>
            <a:off x="6185410" y="5897983"/>
            <a:ext cx="2016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Serwery i stanowiska RIST</a:t>
            </a:r>
          </a:p>
        </p:txBody>
      </p:sp>
      <p:sp>
        <p:nvSpPr>
          <p:cNvPr id="65" name="Prostokąt 64"/>
          <p:cNvSpPr/>
          <p:nvPr/>
        </p:nvSpPr>
        <p:spPr>
          <a:xfrm>
            <a:off x="6804248" y="1484784"/>
            <a:ext cx="10081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Operator GSM</a:t>
            </a:r>
          </a:p>
        </p:txBody>
      </p:sp>
      <p:cxnSp>
        <p:nvCxnSpPr>
          <p:cNvPr id="66" name="Łącznik prosty ze strzałką 65"/>
          <p:cNvCxnSpPr/>
          <p:nvPr/>
        </p:nvCxnSpPr>
        <p:spPr>
          <a:xfrm flipV="1">
            <a:off x="6516216" y="4278362"/>
            <a:ext cx="0" cy="682620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rostokąt 66"/>
          <p:cNvSpPr/>
          <p:nvPr/>
        </p:nvSpPr>
        <p:spPr>
          <a:xfrm>
            <a:off x="6516216" y="4458017"/>
            <a:ext cx="6396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VPN</a:t>
            </a:r>
          </a:p>
        </p:txBody>
      </p:sp>
      <p:sp>
        <p:nvSpPr>
          <p:cNvPr id="70" name="Prostokąt 69"/>
          <p:cNvSpPr/>
          <p:nvPr/>
        </p:nvSpPr>
        <p:spPr>
          <a:xfrm>
            <a:off x="2856268" y="2064188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System GPS</a:t>
            </a:r>
          </a:p>
        </p:txBody>
      </p:sp>
      <p:sp>
        <p:nvSpPr>
          <p:cNvPr id="73" name="Prostokąt 72"/>
          <p:cNvSpPr/>
          <p:nvPr/>
        </p:nvSpPr>
        <p:spPr>
          <a:xfrm>
            <a:off x="8028384" y="2924944"/>
            <a:ext cx="864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Priorytety</a:t>
            </a:r>
          </a:p>
        </p:txBody>
      </p:sp>
      <p:sp>
        <p:nvSpPr>
          <p:cNvPr id="74" name="Prostokąt 73"/>
          <p:cNvSpPr/>
          <p:nvPr/>
        </p:nvSpPr>
        <p:spPr>
          <a:xfrm>
            <a:off x="7594156" y="4442113"/>
            <a:ext cx="147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Tablice przystankowa TIP</a:t>
            </a:r>
          </a:p>
        </p:txBody>
      </p:sp>
      <p:cxnSp>
        <p:nvCxnSpPr>
          <p:cNvPr id="75" name="Łącznik prosty ze strzałką 74"/>
          <p:cNvCxnSpPr/>
          <p:nvPr/>
        </p:nvCxnSpPr>
        <p:spPr>
          <a:xfrm flipH="1" flipV="1">
            <a:off x="7113256" y="3862451"/>
            <a:ext cx="437549" cy="3379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y ze strzałką 75"/>
          <p:cNvCxnSpPr/>
          <p:nvPr/>
        </p:nvCxnSpPr>
        <p:spPr>
          <a:xfrm flipH="1">
            <a:off x="6948264" y="2708920"/>
            <a:ext cx="1224136" cy="970108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ze strzałką 58"/>
          <p:cNvCxnSpPr/>
          <p:nvPr/>
        </p:nvCxnSpPr>
        <p:spPr>
          <a:xfrm flipH="1" flipV="1">
            <a:off x="3730834" y="2027749"/>
            <a:ext cx="268997" cy="873164"/>
          </a:xfrm>
          <a:prstGeom prst="straightConnector1">
            <a:avLst/>
          </a:prstGeom>
          <a:ln w="127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rostokąt 70"/>
          <p:cNvSpPr/>
          <p:nvPr/>
        </p:nvSpPr>
        <p:spPr>
          <a:xfrm>
            <a:off x="3573796" y="4341110"/>
            <a:ext cx="6682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Autobus</a:t>
            </a:r>
          </a:p>
        </p:txBody>
      </p:sp>
      <p:grpSp>
        <p:nvGrpSpPr>
          <p:cNvPr id="79" name="Grupa 78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80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81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82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83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68" name="Picture 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Obraz 85" descr="taran - logo FINAL v9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graphicFrame>
        <p:nvGraphicFramePr>
          <p:cNvPr id="85" name="Object 10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001359"/>
              </p:ext>
            </p:extLst>
          </p:nvPr>
        </p:nvGraphicFramePr>
        <p:xfrm>
          <a:off x="4417443" y="4887686"/>
          <a:ext cx="360040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" name="Clip" r:id="rId14" imgW="1400040" imgH="3659040" progId="">
                  <p:embed/>
                </p:oleObj>
              </mc:Choice>
              <mc:Fallback>
                <p:oleObj name="Clip" r:id="rId14" imgW="1400040" imgH="3659040" progId="">
                  <p:embed/>
                  <p:pic>
                    <p:nvPicPr>
                      <p:cNvPr id="38" name="Object 1028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7443" y="4887686"/>
                        <a:ext cx="360040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8" name="Łącznik prosty ze strzałką 87"/>
          <p:cNvCxnSpPr/>
          <p:nvPr/>
        </p:nvCxnSpPr>
        <p:spPr>
          <a:xfrm>
            <a:off x="4304950" y="3220855"/>
            <a:ext cx="248959" cy="156936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ze strzałką 89"/>
          <p:cNvCxnSpPr/>
          <p:nvPr/>
        </p:nvCxnSpPr>
        <p:spPr>
          <a:xfrm flipV="1">
            <a:off x="4697797" y="4191000"/>
            <a:ext cx="1170347" cy="58084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chemat blokowy: opóźnienie 7"/>
          <p:cNvSpPr/>
          <p:nvPr/>
        </p:nvSpPr>
        <p:spPr>
          <a:xfrm rot="16200000">
            <a:off x="4258509" y="3071719"/>
            <a:ext cx="64545" cy="102719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1" name="Schemat blokowy: opóźnienie 90"/>
          <p:cNvSpPr/>
          <p:nvPr/>
        </p:nvSpPr>
        <p:spPr>
          <a:xfrm rot="10800000" flipH="1">
            <a:off x="4711475" y="4818897"/>
            <a:ext cx="65278" cy="304057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3" name="Schemat blokowy: opóźnienie 92"/>
          <p:cNvSpPr/>
          <p:nvPr/>
        </p:nvSpPr>
        <p:spPr>
          <a:xfrm rot="10800000">
            <a:off x="4423770" y="4820042"/>
            <a:ext cx="45719" cy="304057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4" name="Prostokąt 93"/>
          <p:cNvSpPr/>
          <p:nvPr/>
        </p:nvSpPr>
        <p:spPr>
          <a:xfrm>
            <a:off x="4267202" y="5733218"/>
            <a:ext cx="6745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WIMAX</a:t>
            </a:r>
          </a:p>
        </p:txBody>
      </p:sp>
      <p:graphicFrame>
        <p:nvGraphicFramePr>
          <p:cNvPr id="45" name="Object 10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124685"/>
              </p:ext>
            </p:extLst>
          </p:nvPr>
        </p:nvGraphicFramePr>
        <p:xfrm>
          <a:off x="3579265" y="2846502"/>
          <a:ext cx="229837" cy="301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" name="Clip" r:id="rId24" imgW="3660480" imgH="3390840" progId="">
                  <p:embed/>
                </p:oleObj>
              </mc:Choice>
              <mc:Fallback>
                <p:oleObj name="Clip" r:id="rId24" imgW="3660480" imgH="3390840" progId="">
                  <p:embed/>
                  <p:pic>
                    <p:nvPicPr>
                      <p:cNvPr id="45" name="Object 1032"/>
                      <p:cNvPicPr>
                        <a:picLocks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265" y="2846502"/>
                        <a:ext cx="229837" cy="301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az 1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23837" y="3331379"/>
            <a:ext cx="1536251" cy="1128272"/>
          </a:xfrm>
          <a:prstGeom prst="rect">
            <a:avLst/>
          </a:prstGeom>
        </p:spPr>
      </p:pic>
      <p:pic>
        <p:nvPicPr>
          <p:cNvPr id="95" name="Obraz 9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5529" y="4392161"/>
            <a:ext cx="1996418" cy="1358219"/>
          </a:xfrm>
          <a:prstGeom prst="rect">
            <a:avLst/>
          </a:prstGeom>
        </p:spPr>
      </p:pic>
      <p:pic>
        <p:nvPicPr>
          <p:cNvPr id="96" name="Obraz 9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97" name="Prostokąt 96"/>
          <p:cNvSpPr/>
          <p:nvPr/>
        </p:nvSpPr>
        <p:spPr>
          <a:xfrm>
            <a:off x="2949676" y="6480824"/>
            <a:ext cx="6194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Rozwiązanie R&amp;G dla systemu RIST w Rzeszowie</a:t>
            </a:r>
          </a:p>
        </p:txBody>
      </p:sp>
      <p:pic>
        <p:nvPicPr>
          <p:cNvPr id="58" name="Obraz 5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69" name="Prostokąt 68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060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83" name="Prostokąt 82"/>
          <p:cNvSpPr/>
          <p:nvPr/>
        </p:nvSpPr>
        <p:spPr>
          <a:xfrm>
            <a:off x="4289786" y="6470280"/>
            <a:ext cx="48542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- wizualizacja pojazdów na mapie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414576"/>
            <a:ext cx="8640000" cy="4680000"/>
          </a:xfrm>
          <a:prstGeom prst="rect">
            <a:avLst/>
          </a:prstGeom>
        </p:spPr>
      </p:pic>
      <p:grpSp>
        <p:nvGrpSpPr>
          <p:cNvPr id="35" name="Grupa 3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36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37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3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39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108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83" name="Prostokąt 82"/>
          <p:cNvSpPr/>
          <p:nvPr/>
        </p:nvSpPr>
        <p:spPr>
          <a:xfrm>
            <a:off x="5045167" y="6470280"/>
            <a:ext cx="41168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śledzenie trasy przejazdu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440716"/>
            <a:ext cx="8640000" cy="4680000"/>
          </a:xfrm>
          <a:prstGeom prst="rect">
            <a:avLst/>
          </a:prstGeom>
        </p:spPr>
      </p:pic>
      <p:grpSp>
        <p:nvGrpSpPr>
          <p:cNvPr id="19" name="Grupa 18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1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2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3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4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90431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83" name="Prostokąt 82"/>
          <p:cNvSpPr/>
          <p:nvPr/>
        </p:nvSpPr>
        <p:spPr>
          <a:xfrm>
            <a:off x="6136445" y="6457890"/>
            <a:ext cx="30075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SMS do pojazdu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" y="1274381"/>
            <a:ext cx="8640000" cy="4860000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7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9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420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043"/>
            <a:ext cx="9162000" cy="658347"/>
          </a:xfrm>
          <a:prstGeom prst="rect">
            <a:avLst/>
          </a:prstGeom>
        </p:spPr>
      </p:pic>
      <p:sp>
        <p:nvSpPr>
          <p:cNvPr id="83" name="Prostokąt 82"/>
          <p:cNvSpPr/>
          <p:nvPr/>
        </p:nvSpPr>
        <p:spPr>
          <a:xfrm>
            <a:off x="5668369" y="6442337"/>
            <a:ext cx="34756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CNR – alarmy z autobusów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91327"/>
            <a:ext cx="139680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taran - logo FINAL v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159731" cy="432000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771800" y="908720"/>
            <a:ext cx="5832648" cy="288000"/>
            <a:chOff x="4788024" y="1124744"/>
            <a:chExt cx="5832648" cy="288000"/>
          </a:xfrm>
        </p:grpSpPr>
        <p:sp>
          <p:nvSpPr>
            <p:cNvPr id="26" name="Prostokąt zaokrąglony 58">
              <a:hlinkClick r:id="" action="ppaction://noaction"/>
            </p:cNvPr>
            <p:cNvSpPr/>
            <p:nvPr/>
          </p:nvSpPr>
          <p:spPr>
            <a:xfrm>
              <a:off x="6804248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E-Bilet</a:t>
              </a:r>
            </a:p>
          </p:txBody>
        </p:sp>
        <p:sp>
          <p:nvSpPr>
            <p:cNvPr id="27" name="Prostokąt zaokrąglony 61">
              <a:hlinkClick r:id="" action="ppaction://noaction"/>
            </p:cNvPr>
            <p:cNvSpPr/>
            <p:nvPr/>
          </p:nvSpPr>
          <p:spPr>
            <a:xfrm>
              <a:off x="4788024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E-Info</a:t>
              </a:r>
            </a:p>
          </p:txBody>
        </p:sp>
        <p:sp>
          <p:nvSpPr>
            <p:cNvPr id="28" name="Prostokąt zaokrąglony 63">
              <a:hlinkClick r:id="" action="ppaction://noaction"/>
            </p:cNvPr>
            <p:cNvSpPr/>
            <p:nvPr/>
          </p:nvSpPr>
          <p:spPr>
            <a:xfrm>
              <a:off x="8820472" y="1124744"/>
              <a:ext cx="1800200" cy="288000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Integracja</a:t>
              </a:r>
            </a:p>
          </p:txBody>
        </p:sp>
      </p:grpSp>
      <p:sp>
        <p:nvSpPr>
          <p:cNvPr id="29" name="Prostokąt zaokrąglony 20">
            <a:hlinkClick r:id="" action="ppaction://noaction"/>
          </p:cNvPr>
          <p:cNvSpPr/>
          <p:nvPr/>
        </p:nvSpPr>
        <p:spPr>
          <a:xfrm>
            <a:off x="755576" y="640239"/>
            <a:ext cx="1800200" cy="556481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nadzoru ruchu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" y="6263087"/>
            <a:ext cx="1961534" cy="31534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9" y="1364381"/>
            <a:ext cx="8565402" cy="46800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875876" y="6055013"/>
            <a:ext cx="294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892635"/>
      </p:ext>
    </p:extLst>
  </p:cSld>
  <p:clrMapOvr>
    <a:masterClrMapping/>
  </p:clrMapOvr>
</p:sld>
</file>

<file path=ppt/theme/theme1.xml><?xml version="1.0" encoding="utf-8"?>
<a:theme xmlns:a="http://schemas.openxmlformats.org/drawingml/2006/main" name="srodk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akoncze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ITSPolskaSzablonPrezentacji</Template>
  <TotalTime>3999</TotalTime>
  <Words>1065</Words>
  <Application>Microsoft Office PowerPoint</Application>
  <PresentationFormat>Pokaz na ekranie (4:3)</PresentationFormat>
  <Paragraphs>424</Paragraphs>
  <Slides>45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Arial</vt:lpstr>
      <vt:lpstr>Calibri</vt:lpstr>
      <vt:lpstr>Segoe UI</vt:lpstr>
      <vt:lpstr>Times New Roman</vt:lpstr>
      <vt:lpstr>Verdana</vt:lpstr>
      <vt:lpstr>srodkowy</vt:lpstr>
      <vt:lpstr>zakonczenie</vt:lpstr>
      <vt:lpstr>Clip</vt:lpstr>
      <vt:lpstr>Klip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Opensky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Ryszard Rojowski</cp:lastModifiedBy>
  <cp:revision>177</cp:revision>
  <dcterms:created xsi:type="dcterms:W3CDTF">2010-02-02T09:50:31Z</dcterms:created>
  <dcterms:modified xsi:type="dcterms:W3CDTF">2016-11-24T06:58:42Z</dcterms:modified>
</cp:coreProperties>
</file>