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5" r:id="rId2"/>
    <p:sldMasterId id="2147483710" r:id="rId3"/>
    <p:sldMasterId id="2147483712" r:id="rId4"/>
  </p:sldMasterIdLst>
  <p:notesMasterIdLst>
    <p:notesMasterId r:id="rId32"/>
  </p:notesMasterIdLst>
  <p:handoutMasterIdLst>
    <p:handoutMasterId r:id="rId33"/>
  </p:handoutMasterIdLst>
  <p:sldIdLst>
    <p:sldId id="293" r:id="rId5"/>
    <p:sldId id="260" r:id="rId6"/>
    <p:sldId id="295" r:id="rId7"/>
    <p:sldId id="303" r:id="rId8"/>
    <p:sldId id="274" r:id="rId9"/>
    <p:sldId id="276" r:id="rId10"/>
    <p:sldId id="277" r:id="rId11"/>
    <p:sldId id="296" r:id="rId12"/>
    <p:sldId id="297" r:id="rId13"/>
    <p:sldId id="298" r:id="rId14"/>
    <p:sldId id="299" r:id="rId15"/>
    <p:sldId id="300" r:id="rId16"/>
    <p:sldId id="304" r:id="rId17"/>
    <p:sldId id="278" r:id="rId18"/>
    <p:sldId id="279" r:id="rId19"/>
    <p:sldId id="280" r:id="rId20"/>
    <p:sldId id="281" r:id="rId21"/>
    <p:sldId id="301" r:id="rId22"/>
    <p:sldId id="286" r:id="rId23"/>
    <p:sldId id="306" r:id="rId24"/>
    <p:sldId id="288" r:id="rId25"/>
    <p:sldId id="289" r:id="rId26"/>
    <p:sldId id="282" r:id="rId27"/>
    <p:sldId id="283" r:id="rId28"/>
    <p:sldId id="284" r:id="rId29"/>
    <p:sldId id="290" r:id="rId30"/>
    <p:sldId id="291" r:id="rId31"/>
  </p:sldIdLst>
  <p:sldSz cx="12192000" cy="6858000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kcja domyślna" id="{B34E70A2-63E0-444C-A2BD-FA085D9B6D1F}">
          <p14:sldIdLst>
            <p14:sldId id="293"/>
            <p14:sldId id="260"/>
            <p14:sldId id="295"/>
            <p14:sldId id="303"/>
            <p14:sldId id="274"/>
            <p14:sldId id="276"/>
            <p14:sldId id="277"/>
            <p14:sldId id="296"/>
            <p14:sldId id="297"/>
            <p14:sldId id="298"/>
            <p14:sldId id="299"/>
            <p14:sldId id="300"/>
            <p14:sldId id="304"/>
            <p14:sldId id="278"/>
            <p14:sldId id="279"/>
            <p14:sldId id="280"/>
            <p14:sldId id="281"/>
            <p14:sldId id="301"/>
            <p14:sldId id="286"/>
            <p14:sldId id="306"/>
            <p14:sldId id="288"/>
            <p14:sldId id="289"/>
            <p14:sldId id="282"/>
            <p14:sldId id="283"/>
            <p14:sldId id="284"/>
            <p14:sldId id="290"/>
            <p14:sldId id="291"/>
          </p14:sldIdLst>
        </p14:section>
        <p14:section name="Sekcja bez tytułu" id="{BE54C655-2F0D-41C9-8F5C-EFC67C289E2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F3"/>
    <a:srgbClr val="F3A07E"/>
    <a:srgbClr val="E85A36"/>
    <a:srgbClr val="E44528"/>
    <a:srgbClr val="B23C19"/>
    <a:srgbClr val="FFDBB7"/>
    <a:srgbClr val="000000"/>
    <a:srgbClr val="2962A7"/>
    <a:srgbClr val="1A4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93441" autoAdjust="0"/>
  </p:normalViewPr>
  <p:slideViewPr>
    <p:cSldViewPr>
      <p:cViewPr varScale="1">
        <p:scale>
          <a:sx n="105" d="100"/>
          <a:sy n="105" d="100"/>
        </p:scale>
        <p:origin x="105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250.4.250\ds\PD\Pomiary%20ruchu\Raporty%20dla%20prezydent&#243;w\5.%20Wloty%20i%20wyloty%2010.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Projekty\PROMOST\Podkarpacka\Pomiar%20ruchu%20SK1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erownik\AppData\Local\Microsoft\Windows\INetCache\Content.Outlook\6O7MH3FL\1%20%20Zmniejszenie%20ruchu%20dzi&#281;ki%20autostradz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erownik\Desktop\Na%20Forum\Kopia%202%20%20Zmiana%20ruchu%20po%20wprowadzeniu%20strefy%20z%205%2010%202016%20K&#321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erownik\Desktop\Na%20Forum\Kopia%203%20%20ilo&#347;ci%20przeci&#261;&#380;onych%20aut%20K&#321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Dobowe natężenie ruchu na sieci drogowej miasta Rzeszowa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'[5. Wloty i wyloty 10.2016.xlsx]Arkusz1'!$B$53</c:f>
              <c:strCache>
                <c:ptCount val="1"/>
                <c:pt idx="0">
                  <c:v>wloty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'[5. Wloty i wyloty 10.2016.xlsx]Arkusz1'!$A$54:$A$65</c:f>
              <c:strCache>
                <c:ptCount val="12"/>
                <c:pt idx="0">
                  <c:v>17.12.2015</c:v>
                </c:pt>
                <c:pt idx="1">
                  <c:v>18.12.2015</c:v>
                </c:pt>
                <c:pt idx="2">
                  <c:v>22.12.2015</c:v>
                </c:pt>
                <c:pt idx="3">
                  <c:v>13.12.2015</c:v>
                </c:pt>
                <c:pt idx="4">
                  <c:v>04.01.2016</c:v>
                </c:pt>
                <c:pt idx="5">
                  <c:v>05.01.2016</c:v>
                </c:pt>
                <c:pt idx="6">
                  <c:v>06.01.2016</c:v>
                </c:pt>
                <c:pt idx="7">
                  <c:v>07.01.2016</c:v>
                </c:pt>
                <c:pt idx="8">
                  <c:v>08.01.2016</c:v>
                </c:pt>
                <c:pt idx="9">
                  <c:v>09.01.2016</c:v>
                </c:pt>
                <c:pt idx="10">
                  <c:v>04.10.2016</c:v>
                </c:pt>
                <c:pt idx="11">
                  <c:v>05.10.2016</c:v>
                </c:pt>
              </c:strCache>
            </c:strRef>
          </c:cat>
          <c:val>
            <c:numRef>
              <c:f>'[5. Wloty i wyloty 10.2016.xlsx]Arkusz1'!$B$54:$B$65</c:f>
              <c:numCache>
                <c:formatCode>General</c:formatCode>
                <c:ptCount val="12"/>
                <c:pt idx="0">
                  <c:v>138242</c:v>
                </c:pt>
                <c:pt idx="1">
                  <c:v>142574</c:v>
                </c:pt>
                <c:pt idx="2">
                  <c:v>147086</c:v>
                </c:pt>
                <c:pt idx="3">
                  <c:v>141544</c:v>
                </c:pt>
                <c:pt idx="4">
                  <c:v>118498</c:v>
                </c:pt>
                <c:pt idx="5">
                  <c:v>126152</c:v>
                </c:pt>
                <c:pt idx="6">
                  <c:v>56703</c:v>
                </c:pt>
                <c:pt idx="7">
                  <c:v>124141</c:v>
                </c:pt>
                <c:pt idx="8">
                  <c:v>130552</c:v>
                </c:pt>
                <c:pt idx="9">
                  <c:v>100870</c:v>
                </c:pt>
                <c:pt idx="10">
                  <c:v>139078</c:v>
                </c:pt>
                <c:pt idx="11">
                  <c:v>138976</c:v>
                </c:pt>
              </c:numCache>
            </c:numRef>
          </c:val>
        </c:ser>
        <c:ser>
          <c:idx val="1"/>
          <c:order val="1"/>
          <c:tx>
            <c:strRef>
              <c:f>'[5. Wloty i wyloty 10.2016.xlsx]Arkusz1'!$C$53</c:f>
              <c:strCache>
                <c:ptCount val="1"/>
                <c:pt idx="0">
                  <c:v>wyloty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'[5. Wloty i wyloty 10.2016.xlsx]Arkusz1'!$A$54:$A$65</c:f>
              <c:strCache>
                <c:ptCount val="12"/>
                <c:pt idx="0">
                  <c:v>17.12.2015</c:v>
                </c:pt>
                <c:pt idx="1">
                  <c:v>18.12.2015</c:v>
                </c:pt>
                <c:pt idx="2">
                  <c:v>22.12.2015</c:v>
                </c:pt>
                <c:pt idx="3">
                  <c:v>13.12.2015</c:v>
                </c:pt>
                <c:pt idx="4">
                  <c:v>04.01.2016</c:v>
                </c:pt>
                <c:pt idx="5">
                  <c:v>05.01.2016</c:v>
                </c:pt>
                <c:pt idx="6">
                  <c:v>06.01.2016</c:v>
                </c:pt>
                <c:pt idx="7">
                  <c:v>07.01.2016</c:v>
                </c:pt>
                <c:pt idx="8">
                  <c:v>08.01.2016</c:v>
                </c:pt>
                <c:pt idx="9">
                  <c:v>09.01.2016</c:v>
                </c:pt>
                <c:pt idx="10">
                  <c:v>04.10.2016</c:v>
                </c:pt>
                <c:pt idx="11">
                  <c:v>05.10.2016</c:v>
                </c:pt>
              </c:strCache>
            </c:strRef>
          </c:cat>
          <c:val>
            <c:numRef>
              <c:f>'[5. Wloty i wyloty 10.2016.xlsx]Arkusz1'!$C$54:$C$65</c:f>
              <c:numCache>
                <c:formatCode>General</c:formatCode>
                <c:ptCount val="12"/>
                <c:pt idx="0">
                  <c:v>147671</c:v>
                </c:pt>
                <c:pt idx="1">
                  <c:v>153949</c:v>
                </c:pt>
                <c:pt idx="2">
                  <c:v>157009</c:v>
                </c:pt>
                <c:pt idx="3">
                  <c:v>152049</c:v>
                </c:pt>
                <c:pt idx="4">
                  <c:v>126665</c:v>
                </c:pt>
                <c:pt idx="5">
                  <c:v>135183</c:v>
                </c:pt>
                <c:pt idx="6">
                  <c:v>58081</c:v>
                </c:pt>
                <c:pt idx="7">
                  <c:v>132684</c:v>
                </c:pt>
                <c:pt idx="8">
                  <c:v>139763</c:v>
                </c:pt>
                <c:pt idx="9">
                  <c:v>104972</c:v>
                </c:pt>
                <c:pt idx="10">
                  <c:v>139272</c:v>
                </c:pt>
                <c:pt idx="11">
                  <c:v>138043</c:v>
                </c:pt>
              </c:numCache>
            </c:numRef>
          </c:val>
        </c:ser>
        <c:ser>
          <c:idx val="2"/>
          <c:order val="2"/>
          <c:tx>
            <c:strRef>
              <c:f>'[5. Wloty i wyloty 10.2016.xlsx]Arkusz1'!$D$53</c:f>
              <c:strCache>
                <c:ptCount val="1"/>
                <c:pt idx="0">
                  <c:v>suma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'[5. Wloty i wyloty 10.2016.xlsx]Arkusz1'!$A$54:$A$65</c:f>
              <c:strCache>
                <c:ptCount val="12"/>
                <c:pt idx="0">
                  <c:v>17.12.2015</c:v>
                </c:pt>
                <c:pt idx="1">
                  <c:v>18.12.2015</c:v>
                </c:pt>
                <c:pt idx="2">
                  <c:v>22.12.2015</c:v>
                </c:pt>
                <c:pt idx="3">
                  <c:v>13.12.2015</c:v>
                </c:pt>
                <c:pt idx="4">
                  <c:v>04.01.2016</c:v>
                </c:pt>
                <c:pt idx="5">
                  <c:v>05.01.2016</c:v>
                </c:pt>
                <c:pt idx="6">
                  <c:v>06.01.2016</c:v>
                </c:pt>
                <c:pt idx="7">
                  <c:v>07.01.2016</c:v>
                </c:pt>
                <c:pt idx="8">
                  <c:v>08.01.2016</c:v>
                </c:pt>
                <c:pt idx="9">
                  <c:v>09.01.2016</c:v>
                </c:pt>
                <c:pt idx="10">
                  <c:v>04.10.2016</c:v>
                </c:pt>
                <c:pt idx="11">
                  <c:v>05.10.2016</c:v>
                </c:pt>
              </c:strCache>
            </c:strRef>
          </c:cat>
          <c:val>
            <c:numRef>
              <c:f>'[5. Wloty i wyloty 10.2016.xlsx]Arkusz1'!$D$54:$D$65</c:f>
              <c:numCache>
                <c:formatCode>General</c:formatCode>
                <c:ptCount val="12"/>
                <c:pt idx="0">
                  <c:v>285913</c:v>
                </c:pt>
                <c:pt idx="1">
                  <c:v>296523</c:v>
                </c:pt>
                <c:pt idx="2">
                  <c:v>304095</c:v>
                </c:pt>
                <c:pt idx="3">
                  <c:v>293593</c:v>
                </c:pt>
                <c:pt idx="4">
                  <c:v>245163</c:v>
                </c:pt>
                <c:pt idx="5">
                  <c:v>261335</c:v>
                </c:pt>
                <c:pt idx="6">
                  <c:v>114784</c:v>
                </c:pt>
                <c:pt idx="7">
                  <c:v>256825</c:v>
                </c:pt>
                <c:pt idx="8">
                  <c:v>270315</c:v>
                </c:pt>
                <c:pt idx="9">
                  <c:v>205842</c:v>
                </c:pt>
                <c:pt idx="10">
                  <c:v>278350</c:v>
                </c:pt>
                <c:pt idx="11">
                  <c:v>277019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470144"/>
        <c:axId val="362470536"/>
      </c:barChart>
      <c:catAx>
        <c:axId val="362470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70536"/>
        <c:crosses val="autoZero"/>
        <c:auto val="1"/>
        <c:lblAlgn val="ctr"/>
        <c:lblOffset val="100"/>
        <c:noMultiLvlLbl val="0"/>
      </c:catAx>
      <c:valAx>
        <c:axId val="36247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7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Dobowe natężenie ruchu na pasach</a:t>
            </a:r>
            <a:r>
              <a:rPr lang="pl-PL" baseline="0"/>
              <a:t> </a:t>
            </a:r>
            <a:r>
              <a:rPr lang="pl-PL"/>
              <a:t>ul. Podkarpacka </a:t>
            </a:r>
            <a:r>
              <a:rPr lang="pl-PL" baseline="0"/>
              <a:t> - ul. Beskidzka - ul. Jarowa - dzień powszedni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ul. Podkrapacka (wlot północny)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'Pomiar 24h (2)'!$A$4:$A$27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8.3333333333333329E-2</c:v>
                </c:pt>
                <c:pt idx="2">
                  <c:v>0.125</c:v>
                </c:pt>
                <c:pt idx="3">
                  <c:v>0.16666666666666699</c:v>
                </c:pt>
                <c:pt idx="4">
                  <c:v>0.20833333333333401</c:v>
                </c:pt>
                <c:pt idx="5">
                  <c:v>0.25</c:v>
                </c:pt>
                <c:pt idx="6">
                  <c:v>0.29166666666666702</c:v>
                </c:pt>
                <c:pt idx="7">
                  <c:v>0.33333333333333398</c:v>
                </c:pt>
                <c:pt idx="8">
                  <c:v>0.375</c:v>
                </c:pt>
                <c:pt idx="9">
                  <c:v>0.41666666666666702</c:v>
                </c:pt>
                <c:pt idx="10">
                  <c:v>0.45833333333333398</c:v>
                </c:pt>
                <c:pt idx="11">
                  <c:v>0.5</c:v>
                </c:pt>
                <c:pt idx="12">
                  <c:v>0.54166666666666696</c:v>
                </c:pt>
                <c:pt idx="13">
                  <c:v>0.58333333333333404</c:v>
                </c:pt>
                <c:pt idx="14">
                  <c:v>0.625</c:v>
                </c:pt>
                <c:pt idx="15">
                  <c:v>0.66666666666666696</c:v>
                </c:pt>
                <c:pt idx="16">
                  <c:v>0.70833333333333404</c:v>
                </c:pt>
                <c:pt idx="17">
                  <c:v>0.75</c:v>
                </c:pt>
                <c:pt idx="18">
                  <c:v>0.79166666666666696</c:v>
                </c:pt>
                <c:pt idx="19">
                  <c:v>0.83333333333333404</c:v>
                </c:pt>
                <c:pt idx="20">
                  <c:v>0.875</c:v>
                </c:pt>
                <c:pt idx="21">
                  <c:v>0.91666666666666696</c:v>
                </c:pt>
                <c:pt idx="22">
                  <c:v>0.95833333333333404</c:v>
                </c:pt>
                <c:pt idx="23">
                  <c:v>1</c:v>
                </c:pt>
              </c:numCache>
            </c:numRef>
          </c:cat>
          <c:val>
            <c:numRef>
              <c:f>'Pomiar 24h (2)'!$D$4:$D$27</c:f>
              <c:numCache>
                <c:formatCode>0</c:formatCode>
                <c:ptCount val="24"/>
                <c:pt idx="0">
                  <c:v>126.02222399999999</c:v>
                </c:pt>
                <c:pt idx="1">
                  <c:v>67.011111999999997</c:v>
                </c:pt>
                <c:pt idx="2">
                  <c:v>66.955555000000004</c:v>
                </c:pt>
                <c:pt idx="3">
                  <c:v>75.988889999999998</c:v>
                </c:pt>
                <c:pt idx="4">
                  <c:v>119.01111</c:v>
                </c:pt>
                <c:pt idx="5">
                  <c:v>220.92222000000001</c:v>
                </c:pt>
                <c:pt idx="6">
                  <c:v>504.92223999999999</c:v>
                </c:pt>
                <c:pt idx="7">
                  <c:v>695.04441000000008</c:v>
                </c:pt>
                <c:pt idx="8">
                  <c:v>776.97780999999998</c:v>
                </c:pt>
                <c:pt idx="9">
                  <c:v>896.90001999999993</c:v>
                </c:pt>
                <c:pt idx="10">
                  <c:v>828.05553999999995</c:v>
                </c:pt>
                <c:pt idx="11">
                  <c:v>860.03331000000003</c:v>
                </c:pt>
                <c:pt idx="12">
                  <c:v>929.93334600000003</c:v>
                </c:pt>
                <c:pt idx="13">
                  <c:v>949.94445999999994</c:v>
                </c:pt>
                <c:pt idx="14">
                  <c:v>1045.033324</c:v>
                </c:pt>
                <c:pt idx="15">
                  <c:v>962.98888000000011</c:v>
                </c:pt>
                <c:pt idx="16">
                  <c:v>867.96668199999999</c:v>
                </c:pt>
                <c:pt idx="17">
                  <c:v>1011.000012</c:v>
                </c:pt>
                <c:pt idx="18">
                  <c:v>1100.0221999999999</c:v>
                </c:pt>
                <c:pt idx="19">
                  <c:v>924.00000999999997</c:v>
                </c:pt>
                <c:pt idx="20">
                  <c:v>735.15557600000011</c:v>
                </c:pt>
                <c:pt idx="21">
                  <c:v>547.05554999999993</c:v>
                </c:pt>
                <c:pt idx="22">
                  <c:v>582.90001799999993</c:v>
                </c:pt>
                <c:pt idx="23">
                  <c:v>411.11111200000005</c:v>
                </c:pt>
              </c:numCache>
            </c:numRef>
          </c:val>
          <c:smooth val="0"/>
        </c:ser>
        <c:ser>
          <c:idx val="1"/>
          <c:order val="1"/>
          <c:tx>
            <c:v>ul. Jarowa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6"/>
              <c:layout>
                <c:manualLayout>
                  <c:x val="-2.4579256541808727E-2"/>
                  <c:y val="3.03563162089580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'Pomiar 24h (2)'!$A$4:$A$27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8.3333333333333329E-2</c:v>
                </c:pt>
                <c:pt idx="2">
                  <c:v>0.125</c:v>
                </c:pt>
                <c:pt idx="3">
                  <c:v>0.16666666666666699</c:v>
                </c:pt>
                <c:pt idx="4">
                  <c:v>0.20833333333333401</c:v>
                </c:pt>
                <c:pt idx="5">
                  <c:v>0.25</c:v>
                </c:pt>
                <c:pt idx="6">
                  <c:v>0.29166666666666702</c:v>
                </c:pt>
                <c:pt idx="7">
                  <c:v>0.33333333333333398</c:v>
                </c:pt>
                <c:pt idx="8">
                  <c:v>0.375</c:v>
                </c:pt>
                <c:pt idx="9">
                  <c:v>0.41666666666666702</c:v>
                </c:pt>
                <c:pt idx="10">
                  <c:v>0.45833333333333398</c:v>
                </c:pt>
                <c:pt idx="11">
                  <c:v>0.5</c:v>
                </c:pt>
                <c:pt idx="12">
                  <c:v>0.54166666666666696</c:v>
                </c:pt>
                <c:pt idx="13">
                  <c:v>0.58333333333333404</c:v>
                </c:pt>
                <c:pt idx="14">
                  <c:v>0.625</c:v>
                </c:pt>
                <c:pt idx="15">
                  <c:v>0.66666666666666696</c:v>
                </c:pt>
                <c:pt idx="16">
                  <c:v>0.70833333333333404</c:v>
                </c:pt>
                <c:pt idx="17">
                  <c:v>0.75</c:v>
                </c:pt>
                <c:pt idx="18">
                  <c:v>0.79166666666666696</c:v>
                </c:pt>
                <c:pt idx="19">
                  <c:v>0.83333333333333404</c:v>
                </c:pt>
                <c:pt idx="20">
                  <c:v>0.875</c:v>
                </c:pt>
                <c:pt idx="21">
                  <c:v>0.91666666666666696</c:v>
                </c:pt>
                <c:pt idx="22">
                  <c:v>0.95833333333333404</c:v>
                </c:pt>
                <c:pt idx="23">
                  <c:v>1</c:v>
                </c:pt>
              </c:numCache>
            </c:numRef>
          </c:cat>
          <c:val>
            <c:numRef>
              <c:f>'Pomiar 24h (2)'!$E$4:$E$27</c:f>
              <c:numCache>
                <c:formatCode>0</c:formatCode>
                <c:ptCount val="24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7.9888887000000004</c:v>
                </c:pt>
                <c:pt idx="6">
                  <c:v>49.955554999999997</c:v>
                </c:pt>
                <c:pt idx="7">
                  <c:v>71.033330000000007</c:v>
                </c:pt>
                <c:pt idx="8">
                  <c:v>70.011110000000002</c:v>
                </c:pt>
                <c:pt idx="9">
                  <c:v>47.977780000000003</c:v>
                </c:pt>
                <c:pt idx="10">
                  <c:v>47.022219999999997</c:v>
                </c:pt>
                <c:pt idx="11">
                  <c:v>47</c:v>
                </c:pt>
                <c:pt idx="12">
                  <c:v>41</c:v>
                </c:pt>
                <c:pt idx="13">
                  <c:v>52</c:v>
                </c:pt>
                <c:pt idx="14">
                  <c:v>71.94444</c:v>
                </c:pt>
                <c:pt idx="15">
                  <c:v>128.03334000000001</c:v>
                </c:pt>
                <c:pt idx="16">
                  <c:v>130.01111</c:v>
                </c:pt>
                <c:pt idx="17">
                  <c:v>76.988889999999998</c:v>
                </c:pt>
                <c:pt idx="18">
                  <c:v>71.033330000000007</c:v>
                </c:pt>
                <c:pt idx="19">
                  <c:v>48</c:v>
                </c:pt>
                <c:pt idx="20">
                  <c:v>42.988888000000003</c:v>
                </c:pt>
                <c:pt idx="21">
                  <c:v>31.011109999999999</c:v>
                </c:pt>
                <c:pt idx="22">
                  <c:v>20</c:v>
                </c:pt>
                <c:pt idx="23">
                  <c:v>12</c:v>
                </c:pt>
              </c:numCache>
            </c:numRef>
          </c:val>
          <c:smooth val="0"/>
        </c:ser>
        <c:ser>
          <c:idx val="2"/>
          <c:order val="2"/>
          <c:tx>
            <c:v>ul. Podkarpacka (wlot południowwy)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-5.2723443421742171E-2"/>
                  <c:y val="-2.807532337364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1898857791338766E-2"/>
                  <c:y val="3.48510577153123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5919455917043557E-2"/>
                  <c:y val="2.36142039494267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'Pomiar 24h (2)'!$A$4:$A$27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8.3333333333333329E-2</c:v>
                </c:pt>
                <c:pt idx="2">
                  <c:v>0.125</c:v>
                </c:pt>
                <c:pt idx="3">
                  <c:v>0.16666666666666699</c:v>
                </c:pt>
                <c:pt idx="4">
                  <c:v>0.20833333333333401</c:v>
                </c:pt>
                <c:pt idx="5">
                  <c:v>0.25</c:v>
                </c:pt>
                <c:pt idx="6">
                  <c:v>0.29166666666666702</c:v>
                </c:pt>
                <c:pt idx="7">
                  <c:v>0.33333333333333398</c:v>
                </c:pt>
                <c:pt idx="8">
                  <c:v>0.375</c:v>
                </c:pt>
                <c:pt idx="9">
                  <c:v>0.41666666666666702</c:v>
                </c:pt>
                <c:pt idx="10">
                  <c:v>0.45833333333333398</c:v>
                </c:pt>
                <c:pt idx="11">
                  <c:v>0.5</c:v>
                </c:pt>
                <c:pt idx="12">
                  <c:v>0.54166666666666696</c:v>
                </c:pt>
                <c:pt idx="13">
                  <c:v>0.58333333333333404</c:v>
                </c:pt>
                <c:pt idx="14">
                  <c:v>0.625</c:v>
                </c:pt>
                <c:pt idx="15">
                  <c:v>0.66666666666666696</c:v>
                </c:pt>
                <c:pt idx="16">
                  <c:v>0.70833333333333404</c:v>
                </c:pt>
                <c:pt idx="17">
                  <c:v>0.75</c:v>
                </c:pt>
                <c:pt idx="18">
                  <c:v>0.79166666666666696</c:v>
                </c:pt>
                <c:pt idx="19">
                  <c:v>0.83333333333333404</c:v>
                </c:pt>
                <c:pt idx="20">
                  <c:v>0.875</c:v>
                </c:pt>
                <c:pt idx="21">
                  <c:v>0.91666666666666696</c:v>
                </c:pt>
                <c:pt idx="22">
                  <c:v>0.95833333333333404</c:v>
                </c:pt>
                <c:pt idx="23">
                  <c:v>1</c:v>
                </c:pt>
              </c:numCache>
            </c:numRef>
          </c:cat>
          <c:val>
            <c:numRef>
              <c:f>'Pomiar 24h (2)'!$F$4:$F$27</c:f>
              <c:numCache>
                <c:formatCode>0</c:formatCode>
                <c:ptCount val="24"/>
                <c:pt idx="0">
                  <c:v>64</c:v>
                </c:pt>
                <c:pt idx="1">
                  <c:v>39.011111999999997</c:v>
                </c:pt>
                <c:pt idx="2">
                  <c:v>56.988888000000003</c:v>
                </c:pt>
                <c:pt idx="3">
                  <c:v>76</c:v>
                </c:pt>
                <c:pt idx="4">
                  <c:v>166.97778</c:v>
                </c:pt>
                <c:pt idx="5">
                  <c:v>479.83334000000002</c:v>
                </c:pt>
                <c:pt idx="6">
                  <c:v>998.92223999999999</c:v>
                </c:pt>
                <c:pt idx="7">
                  <c:v>1018.0111000000001</c:v>
                </c:pt>
                <c:pt idx="8">
                  <c:v>1021.08887</c:v>
                </c:pt>
                <c:pt idx="9">
                  <c:v>847.98889999999994</c:v>
                </c:pt>
                <c:pt idx="10">
                  <c:v>834.9778</c:v>
                </c:pt>
                <c:pt idx="11">
                  <c:v>839.91112999999996</c:v>
                </c:pt>
                <c:pt idx="12">
                  <c:v>722.03330000000005</c:v>
                </c:pt>
                <c:pt idx="13">
                  <c:v>831.04443000000003</c:v>
                </c:pt>
                <c:pt idx="14">
                  <c:v>860.03330000000005</c:v>
                </c:pt>
                <c:pt idx="15">
                  <c:v>645.95556999999997</c:v>
                </c:pt>
                <c:pt idx="16">
                  <c:v>652.03330000000005</c:v>
                </c:pt>
                <c:pt idx="17">
                  <c:v>689.03330000000005</c:v>
                </c:pt>
                <c:pt idx="18">
                  <c:v>665.06664999999998</c:v>
                </c:pt>
                <c:pt idx="19">
                  <c:v>649.05553999999995</c:v>
                </c:pt>
                <c:pt idx="20">
                  <c:v>382.94445999999999</c:v>
                </c:pt>
                <c:pt idx="21">
                  <c:v>294.03332999999998</c:v>
                </c:pt>
                <c:pt idx="22">
                  <c:v>227.03334000000001</c:v>
                </c:pt>
                <c:pt idx="23">
                  <c:v>132.03334000000001</c:v>
                </c:pt>
              </c:numCache>
            </c:numRef>
          </c:val>
          <c:smooth val="0"/>
        </c:ser>
        <c:ser>
          <c:idx val="3"/>
          <c:order val="3"/>
          <c:tx>
            <c:v>ul. Beskidzka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9218459040868906E-2"/>
                  <c:y val="3.03563162089580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3239057166573797E-2"/>
                  <c:y val="-3.0322694126823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'Pomiar 24h (2)'!$A$4:$A$27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8.3333333333333329E-2</c:v>
                </c:pt>
                <c:pt idx="2">
                  <c:v>0.125</c:v>
                </c:pt>
                <c:pt idx="3">
                  <c:v>0.16666666666666699</c:v>
                </c:pt>
                <c:pt idx="4">
                  <c:v>0.20833333333333401</c:v>
                </c:pt>
                <c:pt idx="5">
                  <c:v>0.25</c:v>
                </c:pt>
                <c:pt idx="6">
                  <c:v>0.29166666666666702</c:v>
                </c:pt>
                <c:pt idx="7">
                  <c:v>0.33333333333333398</c:v>
                </c:pt>
                <c:pt idx="8">
                  <c:v>0.375</c:v>
                </c:pt>
                <c:pt idx="9">
                  <c:v>0.41666666666666702</c:v>
                </c:pt>
                <c:pt idx="10">
                  <c:v>0.45833333333333398</c:v>
                </c:pt>
                <c:pt idx="11">
                  <c:v>0.5</c:v>
                </c:pt>
                <c:pt idx="12">
                  <c:v>0.54166666666666696</c:v>
                </c:pt>
                <c:pt idx="13">
                  <c:v>0.58333333333333404</c:v>
                </c:pt>
                <c:pt idx="14">
                  <c:v>0.625</c:v>
                </c:pt>
                <c:pt idx="15">
                  <c:v>0.66666666666666696</c:v>
                </c:pt>
                <c:pt idx="16">
                  <c:v>0.70833333333333404</c:v>
                </c:pt>
                <c:pt idx="17">
                  <c:v>0.75</c:v>
                </c:pt>
                <c:pt idx="18">
                  <c:v>0.79166666666666696</c:v>
                </c:pt>
                <c:pt idx="19">
                  <c:v>0.83333333333333404</c:v>
                </c:pt>
                <c:pt idx="20">
                  <c:v>0.875</c:v>
                </c:pt>
                <c:pt idx="21">
                  <c:v>0.91666666666666696</c:v>
                </c:pt>
                <c:pt idx="22">
                  <c:v>0.95833333333333404</c:v>
                </c:pt>
                <c:pt idx="23">
                  <c:v>1</c:v>
                </c:pt>
              </c:numCache>
            </c:numRef>
          </c:cat>
          <c:val>
            <c:numRef>
              <c:f>'Pomiar 24h (2)'!$G$4:$G$27</c:f>
              <c:numCache>
                <c:formatCode>0</c:formatCode>
                <c:ptCount val="24"/>
                <c:pt idx="0">
                  <c:v>7</c:v>
                </c:pt>
                <c:pt idx="1">
                  <c:v>3</c:v>
                </c:pt>
                <c:pt idx="2">
                  <c:v>3</c:v>
                </c:pt>
                <c:pt idx="3">
                  <c:v>7</c:v>
                </c:pt>
                <c:pt idx="4">
                  <c:v>14</c:v>
                </c:pt>
                <c:pt idx="5">
                  <c:v>48.977780000000003</c:v>
                </c:pt>
                <c:pt idx="6">
                  <c:v>136</c:v>
                </c:pt>
                <c:pt idx="7">
                  <c:v>179.95554999999999</c:v>
                </c:pt>
                <c:pt idx="8">
                  <c:v>159.04445000000001</c:v>
                </c:pt>
                <c:pt idx="9">
                  <c:v>144.97778</c:v>
                </c:pt>
                <c:pt idx="10">
                  <c:v>122</c:v>
                </c:pt>
                <c:pt idx="11">
                  <c:v>126</c:v>
                </c:pt>
                <c:pt idx="12">
                  <c:v>160.01111</c:v>
                </c:pt>
                <c:pt idx="13">
                  <c:v>148.96665999999999</c:v>
                </c:pt>
                <c:pt idx="14">
                  <c:v>142.98889</c:v>
                </c:pt>
                <c:pt idx="15">
                  <c:v>127.066666</c:v>
                </c:pt>
                <c:pt idx="16">
                  <c:v>135.97778</c:v>
                </c:pt>
                <c:pt idx="17">
                  <c:v>154</c:v>
                </c:pt>
                <c:pt idx="18">
                  <c:v>117.03333000000001</c:v>
                </c:pt>
                <c:pt idx="19">
                  <c:v>113.96666999999999</c:v>
                </c:pt>
                <c:pt idx="20">
                  <c:v>74.033330000000007</c:v>
                </c:pt>
                <c:pt idx="21">
                  <c:v>35</c:v>
                </c:pt>
                <c:pt idx="22">
                  <c:v>38.988888000000003</c:v>
                </c:pt>
                <c:pt idx="23">
                  <c:v>23.011109999999999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2467792"/>
        <c:axId val="362468576"/>
      </c:lineChart>
      <c:catAx>
        <c:axId val="362467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Godzina pomiaru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68576"/>
        <c:crosses val="autoZero"/>
        <c:auto val="1"/>
        <c:lblAlgn val="ctr"/>
        <c:lblOffset val="100"/>
        <c:noMultiLvlLbl val="0"/>
      </c:catAx>
      <c:valAx>
        <c:axId val="36246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Natęzenie ruchu [P/h]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6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200" dirty="0"/>
              <a:t>Zmniejszenie </a:t>
            </a:r>
            <a:r>
              <a:rPr lang="pl-PL" sz="1200" dirty="0" smtClean="0"/>
              <a:t>ruchu na ulicach</a:t>
            </a:r>
            <a:r>
              <a:rPr lang="pl-PL" sz="1200" baseline="0" dirty="0" smtClean="0"/>
              <a:t> wlotowych w związku z otwarciem autostrady A4</a:t>
            </a:r>
            <a:endParaRPr lang="pl-PL" sz="1200" dirty="0"/>
          </a:p>
        </c:rich>
      </c:tx>
      <c:layout>
        <c:manualLayout>
          <c:xMode val="edge"/>
          <c:yMode val="edge"/>
          <c:x val="0.17232198123111037"/>
          <c:y val="2.88604296492308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'[1  Zmniejszenie ruchu dzięki autostradzie.xlsx]cała doba'!$O$3</c:f>
              <c:strCache>
                <c:ptCount val="1"/>
                <c:pt idx="0">
                  <c:v>19.07.2016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multiLvlStrRef>
              <c:f>'[1  Zmniejszenie ruchu dzięki autostradzie.xlsx]cała doba'!$P$1:$S$2</c:f>
              <c:multiLvlStrCache>
                <c:ptCount val="4"/>
                <c:lvl>
                  <c:pt idx="0">
                    <c:v>Wlot</c:v>
                  </c:pt>
                  <c:pt idx="1">
                    <c:v>Wylot</c:v>
                  </c:pt>
                  <c:pt idx="2">
                    <c:v>Wlot</c:v>
                  </c:pt>
                  <c:pt idx="3">
                    <c:v>Wylot</c:v>
                  </c:pt>
                </c:lvl>
                <c:lvl>
                  <c:pt idx="0">
                    <c:v>Krakowska</c:v>
                  </c:pt>
                  <c:pt idx="2">
                    <c:v>Lwowska</c:v>
                  </c:pt>
                </c:lvl>
              </c:multiLvlStrCache>
            </c:multiLvlStrRef>
          </c:cat>
          <c:val>
            <c:numRef>
              <c:f>'[1  Zmniejszenie ruchu dzięki autostradzie.xlsx]cała doba'!$P$3:$S$3</c:f>
              <c:numCache>
                <c:formatCode>General</c:formatCode>
                <c:ptCount val="4"/>
                <c:pt idx="0">
                  <c:v>17652</c:v>
                </c:pt>
                <c:pt idx="1">
                  <c:v>18350</c:v>
                </c:pt>
                <c:pt idx="2">
                  <c:v>22000</c:v>
                </c:pt>
                <c:pt idx="3">
                  <c:v>21949</c:v>
                </c:pt>
              </c:numCache>
            </c:numRef>
          </c:val>
        </c:ser>
        <c:ser>
          <c:idx val="1"/>
          <c:order val="1"/>
          <c:tx>
            <c:strRef>
              <c:f>'[1  Zmniejszenie ruchu dzięki autostradzie.xlsx]cała doba'!$O$4</c:f>
              <c:strCache>
                <c:ptCount val="1"/>
                <c:pt idx="0">
                  <c:v>05.10.2016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multiLvlStrRef>
              <c:f>'[1  Zmniejszenie ruchu dzięki autostradzie.xlsx]cała doba'!$P$1:$S$2</c:f>
              <c:multiLvlStrCache>
                <c:ptCount val="4"/>
                <c:lvl>
                  <c:pt idx="0">
                    <c:v>Wlot</c:v>
                  </c:pt>
                  <c:pt idx="1">
                    <c:v>Wylot</c:v>
                  </c:pt>
                  <c:pt idx="2">
                    <c:v>Wlot</c:v>
                  </c:pt>
                  <c:pt idx="3">
                    <c:v>Wylot</c:v>
                  </c:pt>
                </c:lvl>
                <c:lvl>
                  <c:pt idx="0">
                    <c:v>Krakowska</c:v>
                  </c:pt>
                  <c:pt idx="2">
                    <c:v>Lwowska</c:v>
                  </c:pt>
                </c:lvl>
              </c:multiLvlStrCache>
            </c:multiLvlStrRef>
          </c:cat>
          <c:val>
            <c:numRef>
              <c:f>'[1  Zmniejszenie ruchu dzięki autostradzie.xlsx]cała doba'!$P$4:$S$4</c:f>
              <c:numCache>
                <c:formatCode>General</c:formatCode>
                <c:ptCount val="4"/>
                <c:pt idx="0">
                  <c:v>17517</c:v>
                </c:pt>
                <c:pt idx="1">
                  <c:v>17985</c:v>
                </c:pt>
                <c:pt idx="2">
                  <c:v>16610</c:v>
                </c:pt>
                <c:pt idx="3">
                  <c:v>16431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362471320"/>
        <c:axId val="362468184"/>
      </c:barChart>
      <c:catAx>
        <c:axId val="362471320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68184"/>
        <c:crosses val="autoZero"/>
        <c:auto val="1"/>
        <c:lblAlgn val="ctr"/>
        <c:lblOffset val="100"/>
        <c:noMultiLvlLbl val="0"/>
      </c:catAx>
      <c:valAx>
        <c:axId val="36246818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71320"/>
        <c:crosses val="autoZero"/>
        <c:crossBetween val="between"/>
      </c:valAx>
      <c:dTable>
        <c:showHorzBorder val="1"/>
        <c:showVertBorder val="0"/>
        <c:showOutline val="0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50" dirty="0"/>
              <a:t>Spadek natężenia ruchu  po wprowadzeniu strefy płatnego parkowania  w odniesieniu do 05.10.2016r. - ring Śródmieście </a:t>
            </a:r>
            <a:r>
              <a:rPr lang="pl-PL" sz="1050" dirty="0" smtClean="0"/>
              <a:t>w </a:t>
            </a:r>
            <a:r>
              <a:rPr lang="pl-PL" sz="1050" dirty="0"/>
              <a:t>czasie obowiązywania  strefy - 9.00 - 17.00</a:t>
            </a:r>
          </a:p>
        </c:rich>
      </c:tx>
      <c:layout>
        <c:manualLayout>
          <c:xMode val="edge"/>
          <c:yMode val="edge"/>
          <c:x val="0"/>
          <c:y val="2.3625483991060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4.4334742533480687E-2"/>
          <c:y val="0.18552689033802275"/>
          <c:w val="0.93555296974800073"/>
          <c:h val="0.5988285735335605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'spadek natężenia 5.10'!$O$58</c:f>
              <c:strCache>
                <c:ptCount val="1"/>
                <c:pt idx="0">
                  <c:v>18.12.2016r.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'spadek natężenia 5.10'!$A$42:$C$49</c:f>
              <c:strCache>
                <c:ptCount val="8"/>
                <c:pt idx="0">
                  <c:v>ul. Piłsudskiego - al. Cieplińskiego</c:v>
                </c:pt>
                <c:pt idx="1">
                  <c:v>ul. Piłsudskiego - ul. Targowa</c:v>
                </c:pt>
                <c:pt idx="2">
                  <c:v>ul. Targowa PDP</c:v>
                </c:pt>
                <c:pt idx="3">
                  <c:v>ul. Targowa - ul. Naruszewicza</c:v>
                </c:pt>
                <c:pt idx="4">
                  <c:v>Most Zamkowy - ul. Kilara</c:v>
                </c:pt>
                <c:pt idx="5">
                  <c:v>ul. Szopena - ul. Słowackiego</c:v>
                </c:pt>
                <c:pt idx="6">
                  <c:v>Plac Śreniawitów</c:v>
                </c:pt>
                <c:pt idx="7">
                  <c:v>ul. Lisa-Kuli - ul. Jagiellońska</c:v>
                </c:pt>
              </c:strCache>
            </c:strRef>
          </c:cat>
          <c:val>
            <c:numRef>
              <c:f>'spadek natężenia 5.10'!$O$59:$O$66</c:f>
              <c:numCache>
                <c:formatCode>0%</c:formatCode>
                <c:ptCount val="8"/>
                <c:pt idx="0">
                  <c:v>4.1983006878168361E-2</c:v>
                </c:pt>
                <c:pt idx="1">
                  <c:v>1.9219396806623323E-2</c:v>
                </c:pt>
                <c:pt idx="2">
                  <c:v>6.1670325075781074E-3</c:v>
                </c:pt>
                <c:pt idx="3">
                  <c:v>6.3391248587743143E-2</c:v>
                </c:pt>
                <c:pt idx="4">
                  <c:v>6.1495940576956287E-2</c:v>
                </c:pt>
                <c:pt idx="5">
                  <c:v>6.302131603336425E-2</c:v>
                </c:pt>
                <c:pt idx="6">
                  <c:v>6.0423955546408781E-2</c:v>
                </c:pt>
                <c:pt idx="7">
                  <c:v>8.1147281921618242E-2</c:v>
                </c:pt>
              </c:numCache>
            </c:numRef>
          </c:val>
        </c:ser>
        <c:ser>
          <c:idx val="3"/>
          <c:order val="1"/>
          <c:tx>
            <c:strRef>
              <c:f>'spadek natężenia 4.01'!$G$41</c:f>
              <c:strCache>
                <c:ptCount val="1"/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'spadek natężenia 11.01'!$A$42:$C$49</c:f>
              <c:strCache>
                <c:ptCount val="8"/>
                <c:pt idx="0">
                  <c:v>ul. Piłsudskiego - al. Cieplińskiego</c:v>
                </c:pt>
                <c:pt idx="1">
                  <c:v>ul. Piłsudskiego - ul. Targowa</c:v>
                </c:pt>
                <c:pt idx="2">
                  <c:v>ul. Targowa PDP</c:v>
                </c:pt>
                <c:pt idx="3">
                  <c:v>ul. Targowa - ul. Naruszewicza</c:v>
                </c:pt>
                <c:pt idx="4">
                  <c:v>Most Zamkowy - ul. Kilara</c:v>
                </c:pt>
                <c:pt idx="5">
                  <c:v>ul. Szopena - ul. Słowackiego</c:v>
                </c:pt>
                <c:pt idx="6">
                  <c:v>Plac Śreniawitów</c:v>
                </c:pt>
                <c:pt idx="7">
                  <c:v>ul. Lisa-Kuli - ul. Jagiellońska</c:v>
                </c:pt>
              </c:strCache>
            </c:strRef>
          </c:cat>
          <c:val>
            <c:numRef>
              <c:f>'spadek natężenia 4.01'!$G$42:$G$49</c:f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62472496"/>
        <c:axId val="362474064"/>
      </c:barChart>
      <c:catAx>
        <c:axId val="362472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Skrzyżowanie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74064"/>
        <c:crosses val="autoZero"/>
        <c:auto val="1"/>
        <c:lblAlgn val="ctr"/>
        <c:lblOffset val="100"/>
        <c:noMultiLvlLbl val="0"/>
      </c:catAx>
      <c:valAx>
        <c:axId val="36247406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247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565718818766728"/>
          <c:y val="0.93015645973681993"/>
          <c:w val="0.14953406736483471"/>
          <c:h val="4.5096774309480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50" dirty="0" err="1" smtClean="0"/>
              <a:t>ILOŚć</a:t>
            </a:r>
            <a:r>
              <a:rPr lang="pl-PL" sz="1050" baseline="0" dirty="0" smtClean="0"/>
              <a:t> </a:t>
            </a:r>
            <a:r>
              <a:rPr lang="pl-PL" sz="1050" baseline="0" dirty="0" err="1"/>
              <a:t>przeciąŻonych</a:t>
            </a:r>
            <a:r>
              <a:rPr lang="pl-PL" sz="1050" baseline="0" dirty="0"/>
              <a:t> pojazdów w okresie </a:t>
            </a:r>
            <a:r>
              <a:rPr lang="pl-PL" sz="1050" baseline="0" dirty="0" smtClean="0"/>
              <a:t>października 2016</a:t>
            </a:r>
            <a:r>
              <a:rPr lang="pl-PL" sz="1050" baseline="0" dirty="0"/>
              <a:t>.</a:t>
            </a:r>
            <a:endParaRPr lang="pl-PL" sz="105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ul. Krakowska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październik</c:v>
                </c:pt>
              </c:strCache>
            </c:strRef>
          </c:cat>
          <c:val>
            <c:numRef>
              <c:f>Arkusz1!$B$10</c:f>
              <c:numCache>
                <c:formatCode>General</c:formatCode>
                <c:ptCount val="1"/>
                <c:pt idx="0">
                  <c:v>366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ul. Lubelska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październik</c:v>
                </c:pt>
              </c:strCache>
            </c:strRef>
          </c:cat>
          <c:val>
            <c:numRef>
              <c:f>Arkusz1!$C$10</c:f>
              <c:numCache>
                <c:formatCode>General</c:formatCode>
                <c:ptCount val="1"/>
                <c:pt idx="0">
                  <c:v>164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ul. Lwowska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październik</c:v>
                </c:pt>
              </c:strCache>
            </c:strRef>
          </c:cat>
          <c:val>
            <c:numRef>
              <c:f>Arkusz1!$D$10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ul. Podkarpacka</c:v>
                </c:pt>
              </c:strCache>
            </c:strRef>
          </c:tx>
          <c:spPr>
            <a:pattFill prst="narHorz">
              <a:fgClr>
                <a:schemeClr val="accent1">
                  <a:lumMod val="60000"/>
                </a:schemeClr>
              </a:fgClr>
              <a:bgClr>
                <a:schemeClr val="accent1">
                  <a:lumMod val="6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lumMod val="60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październik</c:v>
                </c:pt>
              </c:strCache>
            </c:strRef>
          </c:cat>
          <c:val>
            <c:numRef>
              <c:f>Arkusz1!$E$10</c:f>
              <c:numCache>
                <c:formatCode>General</c:formatCode>
                <c:ptCount val="1"/>
                <c:pt idx="0">
                  <c:v>340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ul. Warszawska</c:v>
                </c:pt>
              </c:strCache>
            </c:strRef>
          </c:tx>
          <c:spPr>
            <a:pattFill prst="narHorz">
              <a:fgClr>
                <a:schemeClr val="accent3">
                  <a:lumMod val="60000"/>
                </a:schemeClr>
              </a:fgClr>
              <a:bgClr>
                <a:schemeClr val="accent3">
                  <a:lumMod val="6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>
                  <a:lumMod val="60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październik</c:v>
                </c:pt>
              </c:strCache>
            </c:strRef>
          </c:cat>
          <c:val>
            <c:numRef>
              <c:f>Arkusz1!$F$10</c:f>
              <c:numCache>
                <c:formatCode>General</c:formatCode>
                <c:ptCount val="1"/>
                <c:pt idx="0">
                  <c:v>130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Suma</c:v>
                </c:pt>
              </c:strCache>
            </c:strRef>
          </c:tx>
          <c:spPr>
            <a:pattFill prst="narHorz">
              <a:fgClr>
                <a:schemeClr val="accent5">
                  <a:lumMod val="60000"/>
                </a:schemeClr>
              </a:fgClr>
              <a:bgClr>
                <a:schemeClr val="accent5">
                  <a:lumMod val="6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>
                  <a:lumMod val="60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październik</c:v>
                </c:pt>
              </c:strCache>
            </c:strRef>
          </c:cat>
          <c:val>
            <c:numRef>
              <c:f>Arkusz1!$G$10</c:f>
              <c:numCache>
                <c:formatCode>General</c:formatCode>
                <c:ptCount val="1"/>
                <c:pt idx="0">
                  <c:v>1046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82207320"/>
        <c:axId val="382212024"/>
      </c:barChart>
      <c:catAx>
        <c:axId val="382207320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2212024"/>
        <c:crosses val="autoZero"/>
        <c:auto val="1"/>
        <c:lblAlgn val="ctr"/>
        <c:lblOffset val="100"/>
        <c:noMultiLvlLbl val="0"/>
      </c:catAx>
      <c:valAx>
        <c:axId val="38221202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220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D1B39-0C4B-49B9-A36E-FAD7F3E747FF}" type="doc">
      <dgm:prSet loTypeId="urn:microsoft.com/office/officeart/2008/layout/HorizontalMultiLevelHierarchy" loCatId="hierarchy" qsTypeId="urn:microsoft.com/office/officeart/2005/8/quickstyle/3d6" qsCatId="3D" csTypeId="urn:microsoft.com/office/officeart/2005/8/colors/accent6_1" csCatId="accent6" phldr="1"/>
      <dgm:spPr/>
      <dgm:t>
        <a:bodyPr/>
        <a:lstStyle/>
        <a:p>
          <a:endParaRPr lang="pl-PL"/>
        </a:p>
      </dgm:t>
    </dgm:pt>
    <dgm:pt modelId="{C6D1566F-87F5-4997-9ACA-870C12D81BF9}">
      <dgm:prSet/>
      <dgm:spPr/>
      <dgm:t>
        <a:bodyPr/>
        <a:lstStyle/>
        <a:p>
          <a:pPr rtl="0"/>
          <a:r>
            <a:rPr lang="pl-PL" dirty="0" smtClean="0"/>
            <a:t>Centrum SOSRD</a:t>
          </a:r>
          <a:endParaRPr lang="pl-PL" dirty="0"/>
        </a:p>
      </dgm:t>
    </dgm:pt>
    <dgm:pt modelId="{82784294-F69C-4CFD-85BC-E1AF0462D1D3}" type="parTrans" cxnId="{4BB870F1-6DF4-4293-B764-0953913CA699}">
      <dgm:prSet/>
      <dgm:spPr/>
      <dgm:t>
        <a:bodyPr/>
        <a:lstStyle/>
        <a:p>
          <a:endParaRPr lang="pl-PL"/>
        </a:p>
      </dgm:t>
    </dgm:pt>
    <dgm:pt modelId="{23AC81A9-D61D-4B8A-926F-F9C2C159D05A}" type="sibTrans" cxnId="{4BB870F1-6DF4-4293-B764-0953913CA699}">
      <dgm:prSet/>
      <dgm:spPr/>
      <dgm:t>
        <a:bodyPr/>
        <a:lstStyle/>
        <a:p>
          <a:endParaRPr lang="pl-PL"/>
        </a:p>
      </dgm:t>
    </dgm:pt>
    <dgm:pt modelId="{62D25E5C-84F4-4DDC-8559-D753C2626B06}">
      <dgm:prSet/>
      <dgm:spPr/>
      <dgm:t>
        <a:bodyPr/>
        <a:lstStyle/>
        <a:p>
          <a:pPr rtl="0"/>
          <a:r>
            <a:rPr lang="pl-PL" dirty="0" smtClean="0"/>
            <a:t>System Sterowania Ruchem Drogowym</a:t>
          </a:r>
          <a:endParaRPr lang="pl-PL" dirty="0"/>
        </a:p>
      </dgm:t>
    </dgm:pt>
    <dgm:pt modelId="{99842872-499A-46E2-8353-D7E707B7A228}" type="parTrans" cxnId="{5C175F30-D377-47F0-9C9C-2A223852C911}">
      <dgm:prSet/>
      <dgm:spPr/>
      <dgm:t>
        <a:bodyPr/>
        <a:lstStyle/>
        <a:p>
          <a:endParaRPr lang="pl-PL"/>
        </a:p>
      </dgm:t>
    </dgm:pt>
    <dgm:pt modelId="{7DB32A93-EC41-4984-B4F0-B209309BC011}" type="sibTrans" cxnId="{5C175F30-D377-47F0-9C9C-2A223852C911}">
      <dgm:prSet/>
      <dgm:spPr/>
      <dgm:t>
        <a:bodyPr/>
        <a:lstStyle/>
        <a:p>
          <a:endParaRPr lang="pl-PL"/>
        </a:p>
      </dgm:t>
    </dgm:pt>
    <dgm:pt modelId="{0573E695-E699-4B77-9869-0F1DD938233E}">
      <dgm:prSet/>
      <dgm:spPr/>
      <dgm:t>
        <a:bodyPr/>
        <a:lstStyle/>
        <a:p>
          <a:pPr rtl="0"/>
          <a:r>
            <a:rPr lang="pl-PL" dirty="0" smtClean="0"/>
            <a:t>System Realizacji Priorytetu dla Komunikacji Zbiorowej</a:t>
          </a:r>
          <a:endParaRPr lang="pl-PL" dirty="0"/>
        </a:p>
      </dgm:t>
    </dgm:pt>
    <dgm:pt modelId="{B2D6632B-E83F-4388-A682-F5EE017FC251}" type="parTrans" cxnId="{0EE87D35-3450-4373-BEF2-28519E907BBB}">
      <dgm:prSet/>
      <dgm:spPr/>
      <dgm:t>
        <a:bodyPr/>
        <a:lstStyle/>
        <a:p>
          <a:endParaRPr lang="pl-PL"/>
        </a:p>
      </dgm:t>
    </dgm:pt>
    <dgm:pt modelId="{A24F349A-BBD0-4E8B-8238-5689549D7634}" type="sibTrans" cxnId="{0EE87D35-3450-4373-BEF2-28519E907BBB}">
      <dgm:prSet/>
      <dgm:spPr/>
      <dgm:t>
        <a:bodyPr/>
        <a:lstStyle/>
        <a:p>
          <a:endParaRPr lang="pl-PL"/>
        </a:p>
      </dgm:t>
    </dgm:pt>
    <dgm:pt modelId="{36754117-8C3B-456B-91F7-7DB1CA375A93}">
      <dgm:prSet/>
      <dgm:spPr/>
      <dgm:t>
        <a:bodyPr/>
        <a:lstStyle/>
        <a:p>
          <a:pPr rtl="0"/>
          <a:r>
            <a:rPr lang="pl-PL" dirty="0" smtClean="0"/>
            <a:t>System Odcinkowego Pomiaru Czasu Przejazdu</a:t>
          </a:r>
          <a:endParaRPr lang="pl-PL" dirty="0"/>
        </a:p>
      </dgm:t>
    </dgm:pt>
    <dgm:pt modelId="{46077469-1106-4E7F-8277-2004CE9F6233}" type="parTrans" cxnId="{B0E73727-DFCE-4A14-B9F8-568A5E11F946}">
      <dgm:prSet/>
      <dgm:spPr/>
      <dgm:t>
        <a:bodyPr/>
        <a:lstStyle/>
        <a:p>
          <a:endParaRPr lang="pl-PL"/>
        </a:p>
      </dgm:t>
    </dgm:pt>
    <dgm:pt modelId="{419B5396-12B7-4692-9209-EC12249A42C6}" type="sibTrans" cxnId="{B0E73727-DFCE-4A14-B9F8-568A5E11F946}">
      <dgm:prSet/>
      <dgm:spPr/>
      <dgm:t>
        <a:bodyPr/>
        <a:lstStyle/>
        <a:p>
          <a:endParaRPr lang="pl-PL"/>
        </a:p>
      </dgm:t>
    </dgm:pt>
    <dgm:pt modelId="{8D8A02DE-4CF8-4030-A924-ACBEAA2C4EEA}">
      <dgm:prSet/>
      <dgm:spPr/>
      <dgm:t>
        <a:bodyPr/>
        <a:lstStyle/>
        <a:p>
          <a:pPr rtl="0"/>
          <a:r>
            <a:rPr lang="pl-PL" dirty="0" smtClean="0"/>
            <a:t>System Monitoringu Wizyjnego </a:t>
          </a:r>
          <a:br>
            <a:rPr lang="pl-PL" dirty="0" smtClean="0"/>
          </a:br>
          <a:r>
            <a:rPr lang="pl-PL" dirty="0" smtClean="0"/>
            <a:t>na skrzyżowaniach</a:t>
          </a:r>
          <a:endParaRPr lang="pl-PL" dirty="0"/>
        </a:p>
      </dgm:t>
    </dgm:pt>
    <dgm:pt modelId="{7335DC18-2DA0-4D85-8554-4763769FB522}" type="parTrans" cxnId="{EB734E5D-3619-48E4-A3F3-97D29ED45EC7}">
      <dgm:prSet/>
      <dgm:spPr/>
      <dgm:t>
        <a:bodyPr/>
        <a:lstStyle/>
        <a:p>
          <a:endParaRPr lang="pl-PL"/>
        </a:p>
      </dgm:t>
    </dgm:pt>
    <dgm:pt modelId="{179B215C-8621-44DF-80F0-0BA8D3BEC985}" type="sibTrans" cxnId="{EB734E5D-3619-48E4-A3F3-97D29ED45EC7}">
      <dgm:prSet/>
      <dgm:spPr/>
      <dgm:t>
        <a:bodyPr/>
        <a:lstStyle/>
        <a:p>
          <a:endParaRPr lang="pl-PL"/>
        </a:p>
      </dgm:t>
    </dgm:pt>
    <dgm:pt modelId="{72B7486A-D799-419C-AE0C-AE9530D168CC}">
      <dgm:prSet/>
      <dgm:spPr/>
      <dgm:t>
        <a:bodyPr/>
        <a:lstStyle/>
        <a:p>
          <a:pPr rtl="0"/>
          <a:r>
            <a:rPr lang="pl-PL" dirty="0" smtClean="0"/>
            <a:t>System Informacji dla Kierowców</a:t>
          </a:r>
          <a:endParaRPr lang="pl-PL" dirty="0"/>
        </a:p>
      </dgm:t>
    </dgm:pt>
    <dgm:pt modelId="{5CAFD306-DB03-4191-BC92-20590E636E6A}" type="parTrans" cxnId="{C4C91FB5-C06B-4D20-896F-39F592D69060}">
      <dgm:prSet/>
      <dgm:spPr/>
      <dgm:t>
        <a:bodyPr/>
        <a:lstStyle/>
        <a:p>
          <a:endParaRPr lang="pl-PL"/>
        </a:p>
      </dgm:t>
    </dgm:pt>
    <dgm:pt modelId="{8B2C56BB-843C-4DB9-9355-6CFB8C2211A2}" type="sibTrans" cxnId="{C4C91FB5-C06B-4D20-896F-39F592D69060}">
      <dgm:prSet/>
      <dgm:spPr/>
      <dgm:t>
        <a:bodyPr/>
        <a:lstStyle/>
        <a:p>
          <a:endParaRPr lang="pl-PL"/>
        </a:p>
      </dgm:t>
    </dgm:pt>
    <dgm:pt modelId="{9CC4EEAF-E5FC-4477-9D86-3A9D8929222C}">
      <dgm:prSet/>
      <dgm:spPr/>
      <dgm:t>
        <a:bodyPr/>
        <a:lstStyle/>
        <a:p>
          <a:pPr rtl="0"/>
          <a:r>
            <a:rPr lang="pl-PL" dirty="0" smtClean="0"/>
            <a:t>System Dynamicznego Ważenia Pojazdów </a:t>
          </a:r>
        </a:p>
        <a:p>
          <a:pPr rtl="0"/>
          <a:r>
            <a:rPr lang="pl-PL" dirty="0" smtClean="0"/>
            <a:t>w Ruchu</a:t>
          </a:r>
          <a:endParaRPr lang="pl-PL" dirty="0"/>
        </a:p>
      </dgm:t>
    </dgm:pt>
    <dgm:pt modelId="{3B900476-7A47-4D92-988F-05FDF16FD93B}" type="parTrans" cxnId="{E17239DF-40C9-41FC-AA50-B472885011B4}">
      <dgm:prSet/>
      <dgm:spPr/>
      <dgm:t>
        <a:bodyPr/>
        <a:lstStyle/>
        <a:p>
          <a:endParaRPr lang="pl-PL"/>
        </a:p>
      </dgm:t>
    </dgm:pt>
    <dgm:pt modelId="{C4ECEABA-48C4-407A-B61A-CCF419BF39D3}" type="sibTrans" cxnId="{E17239DF-40C9-41FC-AA50-B472885011B4}">
      <dgm:prSet/>
      <dgm:spPr/>
      <dgm:t>
        <a:bodyPr/>
        <a:lstStyle/>
        <a:p>
          <a:endParaRPr lang="pl-PL"/>
        </a:p>
      </dgm:t>
    </dgm:pt>
    <dgm:pt modelId="{5B2E8126-1A61-4E3B-8A74-5A81D868624D}" type="pres">
      <dgm:prSet presAssocID="{B42D1B39-0C4B-49B9-A36E-FAD7F3E747F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853D36F-E216-4677-BE12-BDCF843F91AF}" type="pres">
      <dgm:prSet presAssocID="{C6D1566F-87F5-4997-9ACA-870C12D81BF9}" presName="root1" presStyleCnt="0"/>
      <dgm:spPr/>
      <dgm:t>
        <a:bodyPr/>
        <a:lstStyle/>
        <a:p>
          <a:endParaRPr lang="pl-PL"/>
        </a:p>
      </dgm:t>
    </dgm:pt>
    <dgm:pt modelId="{727BD0F2-EDA8-49F2-AB0D-36238DC070E1}" type="pres">
      <dgm:prSet presAssocID="{C6D1566F-87F5-4997-9ACA-870C12D81BF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B6BA596-F407-42A0-904B-D4107569BE3A}" type="pres">
      <dgm:prSet presAssocID="{C6D1566F-87F5-4997-9ACA-870C12D81BF9}" presName="level2hierChild" presStyleCnt="0"/>
      <dgm:spPr/>
      <dgm:t>
        <a:bodyPr/>
        <a:lstStyle/>
        <a:p>
          <a:endParaRPr lang="pl-PL"/>
        </a:p>
      </dgm:t>
    </dgm:pt>
    <dgm:pt modelId="{65DA9C05-192F-4288-BD0B-3B14B16FB458}" type="pres">
      <dgm:prSet presAssocID="{99842872-499A-46E2-8353-D7E707B7A228}" presName="conn2-1" presStyleLbl="parChTrans1D2" presStyleIdx="0" presStyleCnt="6"/>
      <dgm:spPr/>
      <dgm:t>
        <a:bodyPr/>
        <a:lstStyle/>
        <a:p>
          <a:endParaRPr lang="pl-PL"/>
        </a:p>
      </dgm:t>
    </dgm:pt>
    <dgm:pt modelId="{0CBB9B8F-F431-47B0-9AC0-60A660E59AED}" type="pres">
      <dgm:prSet presAssocID="{99842872-499A-46E2-8353-D7E707B7A228}" presName="connTx" presStyleLbl="parChTrans1D2" presStyleIdx="0" presStyleCnt="6"/>
      <dgm:spPr/>
      <dgm:t>
        <a:bodyPr/>
        <a:lstStyle/>
        <a:p>
          <a:endParaRPr lang="pl-PL"/>
        </a:p>
      </dgm:t>
    </dgm:pt>
    <dgm:pt modelId="{6F332AA4-71F5-4DEF-B755-8769939829FE}" type="pres">
      <dgm:prSet presAssocID="{62D25E5C-84F4-4DDC-8559-D753C2626B06}" presName="root2" presStyleCnt="0"/>
      <dgm:spPr/>
      <dgm:t>
        <a:bodyPr/>
        <a:lstStyle/>
        <a:p>
          <a:endParaRPr lang="pl-PL"/>
        </a:p>
      </dgm:t>
    </dgm:pt>
    <dgm:pt modelId="{C1C36FCE-F38A-41F7-85C1-E21537817AAA}" type="pres">
      <dgm:prSet presAssocID="{62D25E5C-84F4-4DDC-8559-D753C2626B06}" presName="LevelTwoTextNode" presStyleLbl="node2" presStyleIdx="0" presStyleCnt="6" custScaleX="19154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02E5B2C-6E23-42EE-9B37-F8074541D1FA}" type="pres">
      <dgm:prSet presAssocID="{62D25E5C-84F4-4DDC-8559-D753C2626B06}" presName="level3hierChild" presStyleCnt="0"/>
      <dgm:spPr/>
      <dgm:t>
        <a:bodyPr/>
        <a:lstStyle/>
        <a:p>
          <a:endParaRPr lang="pl-PL"/>
        </a:p>
      </dgm:t>
    </dgm:pt>
    <dgm:pt modelId="{FA865CE8-7B62-4FB3-86A6-8D919DFD3263}" type="pres">
      <dgm:prSet presAssocID="{B2D6632B-E83F-4388-A682-F5EE017FC251}" presName="conn2-1" presStyleLbl="parChTrans1D2" presStyleIdx="1" presStyleCnt="6"/>
      <dgm:spPr/>
      <dgm:t>
        <a:bodyPr/>
        <a:lstStyle/>
        <a:p>
          <a:endParaRPr lang="pl-PL"/>
        </a:p>
      </dgm:t>
    </dgm:pt>
    <dgm:pt modelId="{BE7A76B2-A31C-43F7-867B-4D3BACE351D7}" type="pres">
      <dgm:prSet presAssocID="{B2D6632B-E83F-4388-A682-F5EE017FC251}" presName="connTx" presStyleLbl="parChTrans1D2" presStyleIdx="1" presStyleCnt="6"/>
      <dgm:spPr/>
      <dgm:t>
        <a:bodyPr/>
        <a:lstStyle/>
        <a:p>
          <a:endParaRPr lang="pl-PL"/>
        </a:p>
      </dgm:t>
    </dgm:pt>
    <dgm:pt modelId="{2876ACBC-9C7B-48D9-895B-1074AF9AFFF7}" type="pres">
      <dgm:prSet presAssocID="{0573E695-E699-4B77-9869-0F1DD938233E}" presName="root2" presStyleCnt="0"/>
      <dgm:spPr/>
      <dgm:t>
        <a:bodyPr/>
        <a:lstStyle/>
        <a:p>
          <a:endParaRPr lang="pl-PL"/>
        </a:p>
      </dgm:t>
    </dgm:pt>
    <dgm:pt modelId="{9472B38E-FE69-4FB1-855E-44D4D989E984}" type="pres">
      <dgm:prSet presAssocID="{0573E695-E699-4B77-9869-0F1DD938233E}" presName="LevelTwoTextNode" presStyleLbl="node2" presStyleIdx="1" presStyleCnt="6" custScaleX="2206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B68A03E-36AB-485D-A594-F13E38EDA00C}" type="pres">
      <dgm:prSet presAssocID="{0573E695-E699-4B77-9869-0F1DD938233E}" presName="level3hierChild" presStyleCnt="0"/>
      <dgm:spPr/>
      <dgm:t>
        <a:bodyPr/>
        <a:lstStyle/>
        <a:p>
          <a:endParaRPr lang="pl-PL"/>
        </a:p>
      </dgm:t>
    </dgm:pt>
    <dgm:pt modelId="{D2017936-1A12-4913-BBC5-0719129592FC}" type="pres">
      <dgm:prSet presAssocID="{46077469-1106-4E7F-8277-2004CE9F6233}" presName="conn2-1" presStyleLbl="parChTrans1D2" presStyleIdx="2" presStyleCnt="6"/>
      <dgm:spPr/>
      <dgm:t>
        <a:bodyPr/>
        <a:lstStyle/>
        <a:p>
          <a:endParaRPr lang="pl-PL"/>
        </a:p>
      </dgm:t>
    </dgm:pt>
    <dgm:pt modelId="{C6E06E7F-320B-4A74-A51B-0E3E75D4F81E}" type="pres">
      <dgm:prSet presAssocID="{46077469-1106-4E7F-8277-2004CE9F6233}" presName="connTx" presStyleLbl="parChTrans1D2" presStyleIdx="2" presStyleCnt="6"/>
      <dgm:spPr/>
      <dgm:t>
        <a:bodyPr/>
        <a:lstStyle/>
        <a:p>
          <a:endParaRPr lang="pl-PL"/>
        </a:p>
      </dgm:t>
    </dgm:pt>
    <dgm:pt modelId="{1151802A-F91A-44A2-9065-6EFF6A1AF68F}" type="pres">
      <dgm:prSet presAssocID="{36754117-8C3B-456B-91F7-7DB1CA375A93}" presName="root2" presStyleCnt="0"/>
      <dgm:spPr/>
      <dgm:t>
        <a:bodyPr/>
        <a:lstStyle/>
        <a:p>
          <a:endParaRPr lang="pl-PL"/>
        </a:p>
      </dgm:t>
    </dgm:pt>
    <dgm:pt modelId="{D8E2A3C3-C513-45A7-AF40-C10A6289A14E}" type="pres">
      <dgm:prSet presAssocID="{36754117-8C3B-456B-91F7-7DB1CA375A93}" presName="LevelTwoTextNode" presStyleLbl="node2" presStyleIdx="2" presStyleCnt="6" custScaleX="1945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33FD6A6-49F0-4909-B595-AD7FDC149E27}" type="pres">
      <dgm:prSet presAssocID="{36754117-8C3B-456B-91F7-7DB1CA375A93}" presName="level3hierChild" presStyleCnt="0"/>
      <dgm:spPr/>
      <dgm:t>
        <a:bodyPr/>
        <a:lstStyle/>
        <a:p>
          <a:endParaRPr lang="pl-PL"/>
        </a:p>
      </dgm:t>
    </dgm:pt>
    <dgm:pt modelId="{C8A259BE-B8F6-4711-9912-E7FE50DA60E9}" type="pres">
      <dgm:prSet presAssocID="{7335DC18-2DA0-4D85-8554-4763769FB522}" presName="conn2-1" presStyleLbl="parChTrans1D2" presStyleIdx="3" presStyleCnt="6"/>
      <dgm:spPr/>
      <dgm:t>
        <a:bodyPr/>
        <a:lstStyle/>
        <a:p>
          <a:endParaRPr lang="pl-PL"/>
        </a:p>
      </dgm:t>
    </dgm:pt>
    <dgm:pt modelId="{76DD4042-F67A-4983-BC7E-0B48263DD67A}" type="pres">
      <dgm:prSet presAssocID="{7335DC18-2DA0-4D85-8554-4763769FB522}" presName="connTx" presStyleLbl="parChTrans1D2" presStyleIdx="3" presStyleCnt="6"/>
      <dgm:spPr/>
      <dgm:t>
        <a:bodyPr/>
        <a:lstStyle/>
        <a:p>
          <a:endParaRPr lang="pl-PL"/>
        </a:p>
      </dgm:t>
    </dgm:pt>
    <dgm:pt modelId="{0F420E97-D5FE-4A3F-9D6A-D53E33C782AA}" type="pres">
      <dgm:prSet presAssocID="{8D8A02DE-4CF8-4030-A924-ACBEAA2C4EEA}" presName="root2" presStyleCnt="0"/>
      <dgm:spPr/>
      <dgm:t>
        <a:bodyPr/>
        <a:lstStyle/>
        <a:p>
          <a:endParaRPr lang="pl-PL"/>
        </a:p>
      </dgm:t>
    </dgm:pt>
    <dgm:pt modelId="{CA5887C7-A815-4BBE-A07D-AD52B066AACD}" type="pres">
      <dgm:prSet presAssocID="{8D8A02DE-4CF8-4030-A924-ACBEAA2C4EEA}" presName="LevelTwoTextNode" presStyleLbl="node2" presStyleIdx="3" presStyleCnt="6" custScaleX="1945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9AF9252-CE27-42CC-BE02-D9FF27C53550}" type="pres">
      <dgm:prSet presAssocID="{8D8A02DE-4CF8-4030-A924-ACBEAA2C4EEA}" presName="level3hierChild" presStyleCnt="0"/>
      <dgm:spPr/>
      <dgm:t>
        <a:bodyPr/>
        <a:lstStyle/>
        <a:p>
          <a:endParaRPr lang="pl-PL"/>
        </a:p>
      </dgm:t>
    </dgm:pt>
    <dgm:pt modelId="{F215E8CE-2A68-406B-AF42-467707AFC3EF}" type="pres">
      <dgm:prSet presAssocID="{5CAFD306-DB03-4191-BC92-20590E636E6A}" presName="conn2-1" presStyleLbl="parChTrans1D2" presStyleIdx="4" presStyleCnt="6"/>
      <dgm:spPr/>
      <dgm:t>
        <a:bodyPr/>
        <a:lstStyle/>
        <a:p>
          <a:endParaRPr lang="pl-PL"/>
        </a:p>
      </dgm:t>
    </dgm:pt>
    <dgm:pt modelId="{AA5948E5-845F-4B36-9418-77D0E9B78744}" type="pres">
      <dgm:prSet presAssocID="{5CAFD306-DB03-4191-BC92-20590E636E6A}" presName="connTx" presStyleLbl="parChTrans1D2" presStyleIdx="4" presStyleCnt="6"/>
      <dgm:spPr/>
      <dgm:t>
        <a:bodyPr/>
        <a:lstStyle/>
        <a:p>
          <a:endParaRPr lang="pl-PL"/>
        </a:p>
      </dgm:t>
    </dgm:pt>
    <dgm:pt modelId="{6D8F6724-433E-41E5-8597-737B4C922E7D}" type="pres">
      <dgm:prSet presAssocID="{72B7486A-D799-419C-AE0C-AE9530D168CC}" presName="root2" presStyleCnt="0"/>
      <dgm:spPr/>
      <dgm:t>
        <a:bodyPr/>
        <a:lstStyle/>
        <a:p>
          <a:endParaRPr lang="pl-PL"/>
        </a:p>
      </dgm:t>
    </dgm:pt>
    <dgm:pt modelId="{460E1923-993A-4EB5-8216-DABA52232202}" type="pres">
      <dgm:prSet presAssocID="{72B7486A-D799-419C-AE0C-AE9530D168CC}" presName="LevelTwoTextNode" presStyleLbl="node2" presStyleIdx="4" presStyleCnt="6" custScaleX="18562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AC7AF40-703B-41D9-A2F3-D74D9BAD3DF3}" type="pres">
      <dgm:prSet presAssocID="{72B7486A-D799-419C-AE0C-AE9530D168CC}" presName="level3hierChild" presStyleCnt="0"/>
      <dgm:spPr/>
      <dgm:t>
        <a:bodyPr/>
        <a:lstStyle/>
        <a:p>
          <a:endParaRPr lang="pl-PL"/>
        </a:p>
      </dgm:t>
    </dgm:pt>
    <dgm:pt modelId="{5E225F2A-9792-4AD5-8A78-2F2FCADCFA50}" type="pres">
      <dgm:prSet presAssocID="{3B900476-7A47-4D92-988F-05FDF16FD93B}" presName="conn2-1" presStyleLbl="parChTrans1D2" presStyleIdx="5" presStyleCnt="6"/>
      <dgm:spPr/>
      <dgm:t>
        <a:bodyPr/>
        <a:lstStyle/>
        <a:p>
          <a:endParaRPr lang="pl-PL"/>
        </a:p>
      </dgm:t>
    </dgm:pt>
    <dgm:pt modelId="{08BE09E3-B086-4348-92A3-30C988B6EF5B}" type="pres">
      <dgm:prSet presAssocID="{3B900476-7A47-4D92-988F-05FDF16FD93B}" presName="connTx" presStyleLbl="parChTrans1D2" presStyleIdx="5" presStyleCnt="6"/>
      <dgm:spPr/>
      <dgm:t>
        <a:bodyPr/>
        <a:lstStyle/>
        <a:p>
          <a:endParaRPr lang="pl-PL"/>
        </a:p>
      </dgm:t>
    </dgm:pt>
    <dgm:pt modelId="{D174E9C4-B9E0-4A76-8349-F1E342E3E0C9}" type="pres">
      <dgm:prSet presAssocID="{9CC4EEAF-E5FC-4477-9D86-3A9D8929222C}" presName="root2" presStyleCnt="0"/>
      <dgm:spPr/>
      <dgm:t>
        <a:bodyPr/>
        <a:lstStyle/>
        <a:p>
          <a:endParaRPr lang="pl-PL"/>
        </a:p>
      </dgm:t>
    </dgm:pt>
    <dgm:pt modelId="{558B6617-67DD-4576-A4D2-54E4E2E3D059}" type="pres">
      <dgm:prSet presAssocID="{9CC4EEAF-E5FC-4477-9D86-3A9D8929222C}" presName="LevelTwoTextNode" presStyleLbl="node2" presStyleIdx="5" presStyleCnt="6" custScaleX="19211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BC66654-378B-43FF-8326-38737EE5192A}" type="pres">
      <dgm:prSet presAssocID="{9CC4EEAF-E5FC-4477-9D86-3A9D8929222C}" presName="level3hierChild" presStyleCnt="0"/>
      <dgm:spPr/>
      <dgm:t>
        <a:bodyPr/>
        <a:lstStyle/>
        <a:p>
          <a:endParaRPr lang="pl-PL"/>
        </a:p>
      </dgm:t>
    </dgm:pt>
  </dgm:ptLst>
  <dgm:cxnLst>
    <dgm:cxn modelId="{EB629BD8-56CF-43BF-9645-6D6E0983E9F5}" type="presOf" srcId="{5CAFD306-DB03-4191-BC92-20590E636E6A}" destId="{F215E8CE-2A68-406B-AF42-467707AFC3EF}" srcOrd="0" destOrd="0" presId="urn:microsoft.com/office/officeart/2008/layout/HorizontalMultiLevelHierarchy"/>
    <dgm:cxn modelId="{9198852C-DCAE-4BEE-A751-BE0BE815C0BF}" type="presOf" srcId="{7335DC18-2DA0-4D85-8554-4763769FB522}" destId="{C8A259BE-B8F6-4711-9912-E7FE50DA60E9}" srcOrd="0" destOrd="0" presId="urn:microsoft.com/office/officeart/2008/layout/HorizontalMultiLevelHierarchy"/>
    <dgm:cxn modelId="{A037478F-1300-4BF6-92AD-E9CDD5B68F57}" type="presOf" srcId="{62D25E5C-84F4-4DDC-8559-D753C2626B06}" destId="{C1C36FCE-F38A-41F7-85C1-E21537817AAA}" srcOrd="0" destOrd="0" presId="urn:microsoft.com/office/officeart/2008/layout/HorizontalMultiLevelHierarchy"/>
    <dgm:cxn modelId="{68C121D5-4D44-47DF-812B-EDF2A5ECD865}" type="presOf" srcId="{72B7486A-D799-419C-AE0C-AE9530D168CC}" destId="{460E1923-993A-4EB5-8216-DABA52232202}" srcOrd="0" destOrd="0" presId="urn:microsoft.com/office/officeart/2008/layout/HorizontalMultiLevelHierarchy"/>
    <dgm:cxn modelId="{B103C8A1-0AE1-456B-A789-A1C423EAFB3D}" type="presOf" srcId="{3B900476-7A47-4D92-988F-05FDF16FD93B}" destId="{5E225F2A-9792-4AD5-8A78-2F2FCADCFA50}" srcOrd="0" destOrd="0" presId="urn:microsoft.com/office/officeart/2008/layout/HorizontalMultiLevelHierarchy"/>
    <dgm:cxn modelId="{6AC7AE37-43D4-4349-B528-5A32F87A6931}" type="presOf" srcId="{8D8A02DE-4CF8-4030-A924-ACBEAA2C4EEA}" destId="{CA5887C7-A815-4BBE-A07D-AD52B066AACD}" srcOrd="0" destOrd="0" presId="urn:microsoft.com/office/officeart/2008/layout/HorizontalMultiLevelHierarchy"/>
    <dgm:cxn modelId="{FFEA870F-6F03-47C9-96B7-7C94F1BF99B2}" type="presOf" srcId="{46077469-1106-4E7F-8277-2004CE9F6233}" destId="{C6E06E7F-320B-4A74-A51B-0E3E75D4F81E}" srcOrd="1" destOrd="0" presId="urn:microsoft.com/office/officeart/2008/layout/HorizontalMultiLevelHierarchy"/>
    <dgm:cxn modelId="{23D3970F-FE57-45A0-8203-CE82434B84E5}" type="presOf" srcId="{36754117-8C3B-456B-91F7-7DB1CA375A93}" destId="{D8E2A3C3-C513-45A7-AF40-C10A6289A14E}" srcOrd="0" destOrd="0" presId="urn:microsoft.com/office/officeart/2008/layout/HorizontalMultiLevelHierarchy"/>
    <dgm:cxn modelId="{050010F5-F498-44A5-9889-2A2F642A6728}" type="presOf" srcId="{C6D1566F-87F5-4997-9ACA-870C12D81BF9}" destId="{727BD0F2-EDA8-49F2-AB0D-36238DC070E1}" srcOrd="0" destOrd="0" presId="urn:microsoft.com/office/officeart/2008/layout/HorizontalMultiLevelHierarchy"/>
    <dgm:cxn modelId="{F6235FE9-36ED-4FA7-A42D-5BA7BAFBB16C}" type="presOf" srcId="{B42D1B39-0C4B-49B9-A36E-FAD7F3E747FF}" destId="{5B2E8126-1A61-4E3B-8A74-5A81D868624D}" srcOrd="0" destOrd="0" presId="urn:microsoft.com/office/officeart/2008/layout/HorizontalMultiLevelHierarchy"/>
    <dgm:cxn modelId="{4BB870F1-6DF4-4293-B764-0953913CA699}" srcId="{B42D1B39-0C4B-49B9-A36E-FAD7F3E747FF}" destId="{C6D1566F-87F5-4997-9ACA-870C12D81BF9}" srcOrd="0" destOrd="0" parTransId="{82784294-F69C-4CFD-85BC-E1AF0462D1D3}" sibTransId="{23AC81A9-D61D-4B8A-926F-F9C2C159D05A}"/>
    <dgm:cxn modelId="{1B6C9755-D5C5-4B8C-8E9F-6A8FD4FF7D56}" type="presOf" srcId="{99842872-499A-46E2-8353-D7E707B7A228}" destId="{65DA9C05-192F-4288-BD0B-3B14B16FB458}" srcOrd="0" destOrd="0" presId="urn:microsoft.com/office/officeart/2008/layout/HorizontalMultiLevelHierarchy"/>
    <dgm:cxn modelId="{E17239DF-40C9-41FC-AA50-B472885011B4}" srcId="{C6D1566F-87F5-4997-9ACA-870C12D81BF9}" destId="{9CC4EEAF-E5FC-4477-9D86-3A9D8929222C}" srcOrd="5" destOrd="0" parTransId="{3B900476-7A47-4D92-988F-05FDF16FD93B}" sibTransId="{C4ECEABA-48C4-407A-B61A-CCF419BF39D3}"/>
    <dgm:cxn modelId="{B20941E1-DC2E-4790-A519-356210CF6D58}" type="presOf" srcId="{46077469-1106-4E7F-8277-2004CE9F6233}" destId="{D2017936-1A12-4913-BBC5-0719129592FC}" srcOrd="0" destOrd="0" presId="urn:microsoft.com/office/officeart/2008/layout/HorizontalMultiLevelHierarchy"/>
    <dgm:cxn modelId="{5C175F30-D377-47F0-9C9C-2A223852C911}" srcId="{C6D1566F-87F5-4997-9ACA-870C12D81BF9}" destId="{62D25E5C-84F4-4DDC-8559-D753C2626B06}" srcOrd="0" destOrd="0" parTransId="{99842872-499A-46E2-8353-D7E707B7A228}" sibTransId="{7DB32A93-EC41-4984-B4F0-B209309BC011}"/>
    <dgm:cxn modelId="{EB734E5D-3619-48E4-A3F3-97D29ED45EC7}" srcId="{C6D1566F-87F5-4997-9ACA-870C12D81BF9}" destId="{8D8A02DE-4CF8-4030-A924-ACBEAA2C4EEA}" srcOrd="3" destOrd="0" parTransId="{7335DC18-2DA0-4D85-8554-4763769FB522}" sibTransId="{179B215C-8621-44DF-80F0-0BA8D3BEC985}"/>
    <dgm:cxn modelId="{B0E73727-DFCE-4A14-B9F8-568A5E11F946}" srcId="{C6D1566F-87F5-4997-9ACA-870C12D81BF9}" destId="{36754117-8C3B-456B-91F7-7DB1CA375A93}" srcOrd="2" destOrd="0" parTransId="{46077469-1106-4E7F-8277-2004CE9F6233}" sibTransId="{419B5396-12B7-4692-9209-EC12249A42C6}"/>
    <dgm:cxn modelId="{7A2358D6-13AE-44DA-BE06-857FBF5C14DE}" type="presOf" srcId="{9CC4EEAF-E5FC-4477-9D86-3A9D8929222C}" destId="{558B6617-67DD-4576-A4D2-54E4E2E3D059}" srcOrd="0" destOrd="0" presId="urn:microsoft.com/office/officeart/2008/layout/HorizontalMultiLevelHierarchy"/>
    <dgm:cxn modelId="{FE16F106-434F-4A8A-9B5F-BB7CCA57075C}" type="presOf" srcId="{5CAFD306-DB03-4191-BC92-20590E636E6A}" destId="{AA5948E5-845F-4B36-9418-77D0E9B78744}" srcOrd="1" destOrd="0" presId="urn:microsoft.com/office/officeart/2008/layout/HorizontalMultiLevelHierarchy"/>
    <dgm:cxn modelId="{F78BB3F9-01C4-40DF-A406-1D06412FDA6D}" type="presOf" srcId="{3B900476-7A47-4D92-988F-05FDF16FD93B}" destId="{08BE09E3-B086-4348-92A3-30C988B6EF5B}" srcOrd="1" destOrd="0" presId="urn:microsoft.com/office/officeart/2008/layout/HorizontalMultiLevelHierarchy"/>
    <dgm:cxn modelId="{AA76072A-F66B-4B6B-8DE6-535B1A81FE55}" type="presOf" srcId="{99842872-499A-46E2-8353-D7E707B7A228}" destId="{0CBB9B8F-F431-47B0-9AC0-60A660E59AED}" srcOrd="1" destOrd="0" presId="urn:microsoft.com/office/officeart/2008/layout/HorizontalMultiLevelHierarchy"/>
    <dgm:cxn modelId="{0EE87D35-3450-4373-BEF2-28519E907BBB}" srcId="{C6D1566F-87F5-4997-9ACA-870C12D81BF9}" destId="{0573E695-E699-4B77-9869-0F1DD938233E}" srcOrd="1" destOrd="0" parTransId="{B2D6632B-E83F-4388-A682-F5EE017FC251}" sibTransId="{A24F349A-BBD0-4E8B-8238-5689549D7634}"/>
    <dgm:cxn modelId="{EFB18AAC-9847-4130-8B61-FEFFBAB98249}" type="presOf" srcId="{B2D6632B-E83F-4388-A682-F5EE017FC251}" destId="{BE7A76B2-A31C-43F7-867B-4D3BACE351D7}" srcOrd="1" destOrd="0" presId="urn:microsoft.com/office/officeart/2008/layout/HorizontalMultiLevelHierarchy"/>
    <dgm:cxn modelId="{A88532B8-52DB-4FB9-BDD8-943795FCCF16}" type="presOf" srcId="{7335DC18-2DA0-4D85-8554-4763769FB522}" destId="{76DD4042-F67A-4983-BC7E-0B48263DD67A}" srcOrd="1" destOrd="0" presId="urn:microsoft.com/office/officeart/2008/layout/HorizontalMultiLevelHierarchy"/>
    <dgm:cxn modelId="{88ABA265-448C-44D0-8032-E96FEDC08D7D}" type="presOf" srcId="{B2D6632B-E83F-4388-A682-F5EE017FC251}" destId="{FA865CE8-7B62-4FB3-86A6-8D919DFD3263}" srcOrd="0" destOrd="0" presId="urn:microsoft.com/office/officeart/2008/layout/HorizontalMultiLevelHierarchy"/>
    <dgm:cxn modelId="{C4C91FB5-C06B-4D20-896F-39F592D69060}" srcId="{C6D1566F-87F5-4997-9ACA-870C12D81BF9}" destId="{72B7486A-D799-419C-AE0C-AE9530D168CC}" srcOrd="4" destOrd="0" parTransId="{5CAFD306-DB03-4191-BC92-20590E636E6A}" sibTransId="{8B2C56BB-843C-4DB9-9355-6CFB8C2211A2}"/>
    <dgm:cxn modelId="{F7CB2DA7-CAE7-4EA0-9475-73252C7CA0DB}" type="presOf" srcId="{0573E695-E699-4B77-9869-0F1DD938233E}" destId="{9472B38E-FE69-4FB1-855E-44D4D989E984}" srcOrd="0" destOrd="0" presId="urn:microsoft.com/office/officeart/2008/layout/HorizontalMultiLevelHierarchy"/>
    <dgm:cxn modelId="{5278DDE0-7501-4A0C-BF9A-642582E9E86A}" type="presParOf" srcId="{5B2E8126-1A61-4E3B-8A74-5A81D868624D}" destId="{4853D36F-E216-4677-BE12-BDCF843F91AF}" srcOrd="0" destOrd="0" presId="urn:microsoft.com/office/officeart/2008/layout/HorizontalMultiLevelHierarchy"/>
    <dgm:cxn modelId="{7F8BC4E9-6B6A-45CD-ACE8-E3F3264D266F}" type="presParOf" srcId="{4853D36F-E216-4677-BE12-BDCF843F91AF}" destId="{727BD0F2-EDA8-49F2-AB0D-36238DC070E1}" srcOrd="0" destOrd="0" presId="urn:microsoft.com/office/officeart/2008/layout/HorizontalMultiLevelHierarchy"/>
    <dgm:cxn modelId="{5AD963E1-29D1-4FA7-AE45-34D7B28C849F}" type="presParOf" srcId="{4853D36F-E216-4677-BE12-BDCF843F91AF}" destId="{FB6BA596-F407-42A0-904B-D4107569BE3A}" srcOrd="1" destOrd="0" presId="urn:microsoft.com/office/officeart/2008/layout/HorizontalMultiLevelHierarchy"/>
    <dgm:cxn modelId="{5E90DD77-FA1C-481A-8092-CA41FC0A63CD}" type="presParOf" srcId="{FB6BA596-F407-42A0-904B-D4107569BE3A}" destId="{65DA9C05-192F-4288-BD0B-3B14B16FB458}" srcOrd="0" destOrd="0" presId="urn:microsoft.com/office/officeart/2008/layout/HorizontalMultiLevelHierarchy"/>
    <dgm:cxn modelId="{886B81E6-01F1-41BF-AA5F-CD4272F59813}" type="presParOf" srcId="{65DA9C05-192F-4288-BD0B-3B14B16FB458}" destId="{0CBB9B8F-F431-47B0-9AC0-60A660E59AED}" srcOrd="0" destOrd="0" presId="urn:microsoft.com/office/officeart/2008/layout/HorizontalMultiLevelHierarchy"/>
    <dgm:cxn modelId="{3D815A11-2DB2-4FCA-B842-D16ADD91D4ED}" type="presParOf" srcId="{FB6BA596-F407-42A0-904B-D4107569BE3A}" destId="{6F332AA4-71F5-4DEF-B755-8769939829FE}" srcOrd="1" destOrd="0" presId="urn:microsoft.com/office/officeart/2008/layout/HorizontalMultiLevelHierarchy"/>
    <dgm:cxn modelId="{8B89A397-2A9B-4705-889C-ABD9EEBB6C5D}" type="presParOf" srcId="{6F332AA4-71F5-4DEF-B755-8769939829FE}" destId="{C1C36FCE-F38A-41F7-85C1-E21537817AAA}" srcOrd="0" destOrd="0" presId="urn:microsoft.com/office/officeart/2008/layout/HorizontalMultiLevelHierarchy"/>
    <dgm:cxn modelId="{66AB8FCF-F2ED-4729-B92F-BD44E94FEC10}" type="presParOf" srcId="{6F332AA4-71F5-4DEF-B755-8769939829FE}" destId="{902E5B2C-6E23-42EE-9B37-F8074541D1FA}" srcOrd="1" destOrd="0" presId="urn:microsoft.com/office/officeart/2008/layout/HorizontalMultiLevelHierarchy"/>
    <dgm:cxn modelId="{C11A59F7-31AD-40F3-BAFA-2C795654FDF7}" type="presParOf" srcId="{FB6BA596-F407-42A0-904B-D4107569BE3A}" destId="{FA865CE8-7B62-4FB3-86A6-8D919DFD3263}" srcOrd="2" destOrd="0" presId="urn:microsoft.com/office/officeart/2008/layout/HorizontalMultiLevelHierarchy"/>
    <dgm:cxn modelId="{85FF24BE-EF72-4F08-9891-A9FE666DA9AE}" type="presParOf" srcId="{FA865CE8-7B62-4FB3-86A6-8D919DFD3263}" destId="{BE7A76B2-A31C-43F7-867B-4D3BACE351D7}" srcOrd="0" destOrd="0" presId="urn:microsoft.com/office/officeart/2008/layout/HorizontalMultiLevelHierarchy"/>
    <dgm:cxn modelId="{29CB178F-E061-4199-A480-0FBEF5FE8EDD}" type="presParOf" srcId="{FB6BA596-F407-42A0-904B-D4107569BE3A}" destId="{2876ACBC-9C7B-48D9-895B-1074AF9AFFF7}" srcOrd="3" destOrd="0" presId="urn:microsoft.com/office/officeart/2008/layout/HorizontalMultiLevelHierarchy"/>
    <dgm:cxn modelId="{49AFF756-3DC4-43AF-9907-86B1E3571272}" type="presParOf" srcId="{2876ACBC-9C7B-48D9-895B-1074AF9AFFF7}" destId="{9472B38E-FE69-4FB1-855E-44D4D989E984}" srcOrd="0" destOrd="0" presId="urn:microsoft.com/office/officeart/2008/layout/HorizontalMultiLevelHierarchy"/>
    <dgm:cxn modelId="{7D1352FD-BB59-40C2-9933-89769D388771}" type="presParOf" srcId="{2876ACBC-9C7B-48D9-895B-1074AF9AFFF7}" destId="{9B68A03E-36AB-485D-A594-F13E38EDA00C}" srcOrd="1" destOrd="0" presId="urn:microsoft.com/office/officeart/2008/layout/HorizontalMultiLevelHierarchy"/>
    <dgm:cxn modelId="{1794EB6B-6CAC-40F4-B1E2-1654617E3928}" type="presParOf" srcId="{FB6BA596-F407-42A0-904B-D4107569BE3A}" destId="{D2017936-1A12-4913-BBC5-0719129592FC}" srcOrd="4" destOrd="0" presId="urn:microsoft.com/office/officeart/2008/layout/HorizontalMultiLevelHierarchy"/>
    <dgm:cxn modelId="{47F87527-7066-4FBA-917D-A737573EC07F}" type="presParOf" srcId="{D2017936-1A12-4913-BBC5-0719129592FC}" destId="{C6E06E7F-320B-4A74-A51B-0E3E75D4F81E}" srcOrd="0" destOrd="0" presId="urn:microsoft.com/office/officeart/2008/layout/HorizontalMultiLevelHierarchy"/>
    <dgm:cxn modelId="{34652E1F-EB04-45A5-B8FA-D983D7382645}" type="presParOf" srcId="{FB6BA596-F407-42A0-904B-D4107569BE3A}" destId="{1151802A-F91A-44A2-9065-6EFF6A1AF68F}" srcOrd="5" destOrd="0" presId="urn:microsoft.com/office/officeart/2008/layout/HorizontalMultiLevelHierarchy"/>
    <dgm:cxn modelId="{A55B412A-777D-4E03-BCCB-117CB5298D80}" type="presParOf" srcId="{1151802A-F91A-44A2-9065-6EFF6A1AF68F}" destId="{D8E2A3C3-C513-45A7-AF40-C10A6289A14E}" srcOrd="0" destOrd="0" presId="urn:microsoft.com/office/officeart/2008/layout/HorizontalMultiLevelHierarchy"/>
    <dgm:cxn modelId="{5041CAC6-B54F-4C32-A537-583126CC6046}" type="presParOf" srcId="{1151802A-F91A-44A2-9065-6EFF6A1AF68F}" destId="{133FD6A6-49F0-4909-B595-AD7FDC149E27}" srcOrd="1" destOrd="0" presId="urn:microsoft.com/office/officeart/2008/layout/HorizontalMultiLevelHierarchy"/>
    <dgm:cxn modelId="{819A0462-7F85-48CD-8413-D7F0E7AA059F}" type="presParOf" srcId="{FB6BA596-F407-42A0-904B-D4107569BE3A}" destId="{C8A259BE-B8F6-4711-9912-E7FE50DA60E9}" srcOrd="6" destOrd="0" presId="urn:microsoft.com/office/officeart/2008/layout/HorizontalMultiLevelHierarchy"/>
    <dgm:cxn modelId="{A2C400E9-D9E4-41BE-B9A1-E9894BF98A0C}" type="presParOf" srcId="{C8A259BE-B8F6-4711-9912-E7FE50DA60E9}" destId="{76DD4042-F67A-4983-BC7E-0B48263DD67A}" srcOrd="0" destOrd="0" presId="urn:microsoft.com/office/officeart/2008/layout/HorizontalMultiLevelHierarchy"/>
    <dgm:cxn modelId="{1F222B08-F6A3-4710-BF44-E3CD33B651DA}" type="presParOf" srcId="{FB6BA596-F407-42A0-904B-D4107569BE3A}" destId="{0F420E97-D5FE-4A3F-9D6A-D53E33C782AA}" srcOrd="7" destOrd="0" presId="urn:microsoft.com/office/officeart/2008/layout/HorizontalMultiLevelHierarchy"/>
    <dgm:cxn modelId="{DC93DDB7-EEB7-4DCC-BC3D-AF485E645251}" type="presParOf" srcId="{0F420E97-D5FE-4A3F-9D6A-D53E33C782AA}" destId="{CA5887C7-A815-4BBE-A07D-AD52B066AACD}" srcOrd="0" destOrd="0" presId="urn:microsoft.com/office/officeart/2008/layout/HorizontalMultiLevelHierarchy"/>
    <dgm:cxn modelId="{CE1DCF8C-2C54-46A9-A89B-65E72D5FBCD3}" type="presParOf" srcId="{0F420E97-D5FE-4A3F-9D6A-D53E33C782AA}" destId="{D9AF9252-CE27-42CC-BE02-D9FF27C53550}" srcOrd="1" destOrd="0" presId="urn:microsoft.com/office/officeart/2008/layout/HorizontalMultiLevelHierarchy"/>
    <dgm:cxn modelId="{16E885DD-8A3D-457A-A98E-17696C0EAE18}" type="presParOf" srcId="{FB6BA596-F407-42A0-904B-D4107569BE3A}" destId="{F215E8CE-2A68-406B-AF42-467707AFC3EF}" srcOrd="8" destOrd="0" presId="urn:microsoft.com/office/officeart/2008/layout/HorizontalMultiLevelHierarchy"/>
    <dgm:cxn modelId="{E6B0BFC7-05C8-4C01-9B1C-1B4EE1AB6D76}" type="presParOf" srcId="{F215E8CE-2A68-406B-AF42-467707AFC3EF}" destId="{AA5948E5-845F-4B36-9418-77D0E9B78744}" srcOrd="0" destOrd="0" presId="urn:microsoft.com/office/officeart/2008/layout/HorizontalMultiLevelHierarchy"/>
    <dgm:cxn modelId="{49BA2210-D22E-4949-BAC9-D9097070401B}" type="presParOf" srcId="{FB6BA596-F407-42A0-904B-D4107569BE3A}" destId="{6D8F6724-433E-41E5-8597-737B4C922E7D}" srcOrd="9" destOrd="0" presId="urn:microsoft.com/office/officeart/2008/layout/HorizontalMultiLevelHierarchy"/>
    <dgm:cxn modelId="{6D9F1021-0B7C-4F88-AF0F-4637DA1F9442}" type="presParOf" srcId="{6D8F6724-433E-41E5-8597-737B4C922E7D}" destId="{460E1923-993A-4EB5-8216-DABA52232202}" srcOrd="0" destOrd="0" presId="urn:microsoft.com/office/officeart/2008/layout/HorizontalMultiLevelHierarchy"/>
    <dgm:cxn modelId="{94758A3C-9042-4071-A7B9-943F2DDF1E2B}" type="presParOf" srcId="{6D8F6724-433E-41E5-8597-737B4C922E7D}" destId="{AAC7AF40-703B-41D9-A2F3-D74D9BAD3DF3}" srcOrd="1" destOrd="0" presId="urn:microsoft.com/office/officeart/2008/layout/HorizontalMultiLevelHierarchy"/>
    <dgm:cxn modelId="{8792D640-9850-42B7-AC48-0100F1AAFF9E}" type="presParOf" srcId="{FB6BA596-F407-42A0-904B-D4107569BE3A}" destId="{5E225F2A-9792-4AD5-8A78-2F2FCADCFA50}" srcOrd="10" destOrd="0" presId="urn:microsoft.com/office/officeart/2008/layout/HorizontalMultiLevelHierarchy"/>
    <dgm:cxn modelId="{89C2BF3A-80A2-4128-8106-9A3A0B3CB2C3}" type="presParOf" srcId="{5E225F2A-9792-4AD5-8A78-2F2FCADCFA50}" destId="{08BE09E3-B086-4348-92A3-30C988B6EF5B}" srcOrd="0" destOrd="0" presId="urn:microsoft.com/office/officeart/2008/layout/HorizontalMultiLevelHierarchy"/>
    <dgm:cxn modelId="{F4712BF8-B4BF-4775-9584-DDFB4F7164BE}" type="presParOf" srcId="{FB6BA596-F407-42A0-904B-D4107569BE3A}" destId="{D174E9C4-B9E0-4A76-8349-F1E342E3E0C9}" srcOrd="11" destOrd="0" presId="urn:microsoft.com/office/officeart/2008/layout/HorizontalMultiLevelHierarchy"/>
    <dgm:cxn modelId="{1B134C4F-1C47-484A-A178-0D457EB1A57C}" type="presParOf" srcId="{D174E9C4-B9E0-4A76-8349-F1E342E3E0C9}" destId="{558B6617-67DD-4576-A4D2-54E4E2E3D059}" srcOrd="0" destOrd="0" presId="urn:microsoft.com/office/officeart/2008/layout/HorizontalMultiLevelHierarchy"/>
    <dgm:cxn modelId="{50ECBAAC-D74E-4E2B-A7EE-B9A50F634FF0}" type="presParOf" srcId="{D174E9C4-B9E0-4A76-8349-F1E342E3E0C9}" destId="{BBC66654-378B-43FF-8326-38737EE5192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25F2A-9792-4AD5-8A78-2F2FCADCFA50}">
      <dsp:nvSpPr>
        <dsp:cNvPr id="0" name=""/>
        <dsp:cNvSpPr/>
      </dsp:nvSpPr>
      <dsp:spPr>
        <a:xfrm>
          <a:off x="764689" y="3238498"/>
          <a:ext cx="499827" cy="2381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913" y="0"/>
              </a:lnTo>
              <a:lnTo>
                <a:pt x="249913" y="2381039"/>
              </a:lnTo>
              <a:lnTo>
                <a:pt x="499827" y="238103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/>
        </a:p>
      </dsp:txBody>
      <dsp:txXfrm>
        <a:off x="953779" y="4368194"/>
        <a:ext cx="121646" cy="121646"/>
      </dsp:txXfrm>
    </dsp:sp>
    <dsp:sp modelId="{F215E8CE-2A68-406B-AF42-467707AFC3EF}">
      <dsp:nvSpPr>
        <dsp:cNvPr id="0" name=""/>
        <dsp:cNvSpPr/>
      </dsp:nvSpPr>
      <dsp:spPr>
        <a:xfrm>
          <a:off x="764689" y="3238498"/>
          <a:ext cx="499827" cy="1428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913" y="0"/>
              </a:lnTo>
              <a:lnTo>
                <a:pt x="249913" y="1428623"/>
              </a:lnTo>
              <a:lnTo>
                <a:pt x="499827" y="1428623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976764" y="3914971"/>
        <a:ext cx="75676" cy="75676"/>
      </dsp:txXfrm>
    </dsp:sp>
    <dsp:sp modelId="{C8A259BE-B8F6-4711-9912-E7FE50DA60E9}">
      <dsp:nvSpPr>
        <dsp:cNvPr id="0" name=""/>
        <dsp:cNvSpPr/>
      </dsp:nvSpPr>
      <dsp:spPr>
        <a:xfrm>
          <a:off x="764689" y="3238498"/>
          <a:ext cx="499827" cy="476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913" y="0"/>
              </a:lnTo>
              <a:lnTo>
                <a:pt x="249913" y="476207"/>
              </a:lnTo>
              <a:lnTo>
                <a:pt x="499827" y="476207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997343" y="3459343"/>
        <a:ext cx="34518" cy="34518"/>
      </dsp:txXfrm>
    </dsp:sp>
    <dsp:sp modelId="{D2017936-1A12-4913-BBC5-0719129592FC}">
      <dsp:nvSpPr>
        <dsp:cNvPr id="0" name=""/>
        <dsp:cNvSpPr/>
      </dsp:nvSpPr>
      <dsp:spPr>
        <a:xfrm>
          <a:off x="764689" y="2762290"/>
          <a:ext cx="499827" cy="476207"/>
        </a:xfrm>
        <a:custGeom>
          <a:avLst/>
          <a:gdLst/>
          <a:ahLst/>
          <a:cxnLst/>
          <a:rect l="0" t="0" r="0" b="0"/>
          <a:pathLst>
            <a:path>
              <a:moveTo>
                <a:pt x="0" y="476207"/>
              </a:moveTo>
              <a:lnTo>
                <a:pt x="249913" y="476207"/>
              </a:lnTo>
              <a:lnTo>
                <a:pt x="249913" y="0"/>
              </a:lnTo>
              <a:lnTo>
                <a:pt x="499827" y="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997343" y="2983135"/>
        <a:ext cx="34518" cy="34518"/>
      </dsp:txXfrm>
    </dsp:sp>
    <dsp:sp modelId="{FA865CE8-7B62-4FB3-86A6-8D919DFD3263}">
      <dsp:nvSpPr>
        <dsp:cNvPr id="0" name=""/>
        <dsp:cNvSpPr/>
      </dsp:nvSpPr>
      <dsp:spPr>
        <a:xfrm>
          <a:off x="764689" y="1809874"/>
          <a:ext cx="499827" cy="1428623"/>
        </a:xfrm>
        <a:custGeom>
          <a:avLst/>
          <a:gdLst/>
          <a:ahLst/>
          <a:cxnLst/>
          <a:rect l="0" t="0" r="0" b="0"/>
          <a:pathLst>
            <a:path>
              <a:moveTo>
                <a:pt x="0" y="1428623"/>
              </a:moveTo>
              <a:lnTo>
                <a:pt x="249913" y="1428623"/>
              </a:lnTo>
              <a:lnTo>
                <a:pt x="249913" y="0"/>
              </a:lnTo>
              <a:lnTo>
                <a:pt x="499827" y="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976764" y="2486348"/>
        <a:ext cx="75676" cy="75676"/>
      </dsp:txXfrm>
    </dsp:sp>
    <dsp:sp modelId="{65DA9C05-192F-4288-BD0B-3B14B16FB458}">
      <dsp:nvSpPr>
        <dsp:cNvPr id="0" name=""/>
        <dsp:cNvSpPr/>
      </dsp:nvSpPr>
      <dsp:spPr>
        <a:xfrm>
          <a:off x="764689" y="857458"/>
          <a:ext cx="499827" cy="2381039"/>
        </a:xfrm>
        <a:custGeom>
          <a:avLst/>
          <a:gdLst/>
          <a:ahLst/>
          <a:cxnLst/>
          <a:rect l="0" t="0" r="0" b="0"/>
          <a:pathLst>
            <a:path>
              <a:moveTo>
                <a:pt x="0" y="2381039"/>
              </a:moveTo>
              <a:lnTo>
                <a:pt x="249913" y="2381039"/>
              </a:lnTo>
              <a:lnTo>
                <a:pt x="249913" y="0"/>
              </a:lnTo>
              <a:lnTo>
                <a:pt x="499827" y="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/>
        </a:p>
      </dsp:txBody>
      <dsp:txXfrm>
        <a:off x="953779" y="1987155"/>
        <a:ext cx="121646" cy="121646"/>
      </dsp:txXfrm>
    </dsp:sp>
    <dsp:sp modelId="{727BD0F2-EDA8-49F2-AB0D-36238DC070E1}">
      <dsp:nvSpPr>
        <dsp:cNvPr id="0" name=""/>
        <dsp:cNvSpPr/>
      </dsp:nvSpPr>
      <dsp:spPr>
        <a:xfrm rot="16200000">
          <a:off x="-1621363" y="2857532"/>
          <a:ext cx="4010171" cy="7619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400" kern="1200" dirty="0" smtClean="0"/>
            <a:t>Centrum SOSRD</a:t>
          </a:r>
          <a:endParaRPr lang="pl-PL" sz="4400" kern="1200" dirty="0"/>
        </a:p>
      </dsp:txBody>
      <dsp:txXfrm>
        <a:off x="-1621363" y="2857532"/>
        <a:ext cx="4010171" cy="761932"/>
      </dsp:txXfrm>
    </dsp:sp>
    <dsp:sp modelId="{C1C36FCE-F38A-41F7-85C1-E21537817AAA}">
      <dsp:nvSpPr>
        <dsp:cNvPr id="0" name=""/>
        <dsp:cNvSpPr/>
      </dsp:nvSpPr>
      <dsp:spPr>
        <a:xfrm>
          <a:off x="1264516" y="476492"/>
          <a:ext cx="4787076" cy="7619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System Sterowania Ruchem Drogowym</a:t>
          </a:r>
          <a:endParaRPr lang="pl-PL" sz="1800" kern="1200" dirty="0"/>
        </a:p>
      </dsp:txBody>
      <dsp:txXfrm>
        <a:off x="1264516" y="476492"/>
        <a:ext cx="4787076" cy="761932"/>
      </dsp:txXfrm>
    </dsp:sp>
    <dsp:sp modelId="{9472B38E-FE69-4FB1-855E-44D4D989E984}">
      <dsp:nvSpPr>
        <dsp:cNvPr id="0" name=""/>
        <dsp:cNvSpPr/>
      </dsp:nvSpPr>
      <dsp:spPr>
        <a:xfrm>
          <a:off x="1264516" y="1428908"/>
          <a:ext cx="5514525" cy="7619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System Realizacji Priorytetu dla Komunikacji Zbiorowej</a:t>
          </a:r>
          <a:endParaRPr lang="pl-PL" sz="1800" kern="1200" dirty="0"/>
        </a:p>
      </dsp:txBody>
      <dsp:txXfrm>
        <a:off x="1264516" y="1428908"/>
        <a:ext cx="5514525" cy="761932"/>
      </dsp:txXfrm>
    </dsp:sp>
    <dsp:sp modelId="{D8E2A3C3-C513-45A7-AF40-C10A6289A14E}">
      <dsp:nvSpPr>
        <dsp:cNvPr id="0" name=""/>
        <dsp:cNvSpPr/>
      </dsp:nvSpPr>
      <dsp:spPr>
        <a:xfrm>
          <a:off x="1264516" y="2381324"/>
          <a:ext cx="4862625" cy="7619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System Odcinkowego Pomiaru Czasu Przejazdu</a:t>
          </a:r>
          <a:endParaRPr lang="pl-PL" sz="1800" kern="1200" dirty="0"/>
        </a:p>
      </dsp:txBody>
      <dsp:txXfrm>
        <a:off x="1264516" y="2381324"/>
        <a:ext cx="4862625" cy="761932"/>
      </dsp:txXfrm>
    </dsp:sp>
    <dsp:sp modelId="{CA5887C7-A815-4BBE-A07D-AD52B066AACD}">
      <dsp:nvSpPr>
        <dsp:cNvPr id="0" name=""/>
        <dsp:cNvSpPr/>
      </dsp:nvSpPr>
      <dsp:spPr>
        <a:xfrm>
          <a:off x="1264516" y="3333740"/>
          <a:ext cx="4862625" cy="7619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System Monitoringu Wizyjnego </a:t>
          </a:r>
          <a:br>
            <a:rPr lang="pl-PL" sz="1800" kern="1200" dirty="0" smtClean="0"/>
          </a:br>
          <a:r>
            <a:rPr lang="pl-PL" sz="1800" kern="1200" dirty="0" smtClean="0"/>
            <a:t>na skrzyżowaniach</a:t>
          </a:r>
          <a:endParaRPr lang="pl-PL" sz="1800" kern="1200" dirty="0"/>
        </a:p>
      </dsp:txBody>
      <dsp:txXfrm>
        <a:off x="1264516" y="3333740"/>
        <a:ext cx="4862625" cy="761932"/>
      </dsp:txXfrm>
    </dsp:sp>
    <dsp:sp modelId="{460E1923-993A-4EB5-8216-DABA52232202}">
      <dsp:nvSpPr>
        <dsp:cNvPr id="0" name=""/>
        <dsp:cNvSpPr/>
      </dsp:nvSpPr>
      <dsp:spPr>
        <a:xfrm>
          <a:off x="1264516" y="4286155"/>
          <a:ext cx="4639002" cy="7619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System Informacji dla Kierowców</a:t>
          </a:r>
          <a:endParaRPr lang="pl-PL" sz="1800" kern="1200" dirty="0"/>
        </a:p>
      </dsp:txBody>
      <dsp:txXfrm>
        <a:off x="1264516" y="4286155"/>
        <a:ext cx="4639002" cy="761932"/>
      </dsp:txXfrm>
    </dsp:sp>
    <dsp:sp modelId="{558B6617-67DD-4576-A4D2-54E4E2E3D059}">
      <dsp:nvSpPr>
        <dsp:cNvPr id="0" name=""/>
        <dsp:cNvSpPr/>
      </dsp:nvSpPr>
      <dsp:spPr>
        <a:xfrm>
          <a:off x="1264516" y="5238571"/>
          <a:ext cx="4801221" cy="7619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System Dynamicznego Ważenia Pojazdów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w Ruchu</a:t>
          </a:r>
          <a:endParaRPr lang="pl-PL" sz="1800" kern="1200" dirty="0"/>
        </a:p>
      </dsp:txBody>
      <dsp:txXfrm>
        <a:off x="1264516" y="5238571"/>
        <a:ext cx="4801221" cy="761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DCD89-65E4-4463-B85A-9E46EDC7E980}" type="datetimeFigureOut">
              <a:rPr lang="pl-PL" smtClean="0"/>
              <a:t>2016-11-24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E1356-6644-4BFC-B8F4-4384B84913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89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C9297-8057-49C9-9F50-FC1705691ABA}" type="datetimeFigureOut">
              <a:rPr lang="pl-PL" smtClean="0"/>
              <a:t>2016-11-24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6B1F4-B1E8-4CE2-9DFA-C0B04B075D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142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20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9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7992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78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Oprócz zapewniania płynności w ruchu przygotowywane są odpowiednie scenariusze dla imprez masowych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613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Jednym z podsystemów ściśle współpracujących</a:t>
            </a:r>
            <a:r>
              <a:rPr lang="pl-PL" baseline="0" dirty="0" smtClean="0"/>
              <a:t> z </a:t>
            </a:r>
            <a:r>
              <a:rPr lang="pl-PL" baseline="0" dirty="0" err="1" smtClean="0"/>
              <a:t>Sitraffic</a:t>
            </a:r>
            <a:r>
              <a:rPr lang="pl-PL" baseline="0" dirty="0" smtClean="0"/>
              <a:t> SCALA jest realizacja priorytetu na skrzyżowaniach z sygnalizacją świetlną.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650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0029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840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339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385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System umożliwia dostęp do wszelkich danych ruchowych</a:t>
            </a:r>
            <a:r>
              <a:rPr lang="pl-PL" baseline="0" dirty="0" smtClean="0"/>
              <a:t> m. in….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7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Strona tytułowa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D5838-936A-4F6B-A8F8-8ECDE098BC9B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61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Tak jak każdy  system również nasz posiada dostęp</a:t>
            </a:r>
            <a:r>
              <a:rPr lang="pl-PL" baseline="0" dirty="0" smtClean="0"/>
              <a:t> wszelkich danych ruchowych. Na podstawie tych danych optymalizowane są na bieżąco programy sygnalizacji, a także planowane nowe inwestycje i modernizacje geometrii skrzyżowań.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146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Na Krakowskiej</a:t>
            </a:r>
            <a:r>
              <a:rPr lang="pl-PL" baseline="0" dirty="0" smtClean="0"/>
              <a:t> się nie zmniejszyło, ale na Lwowskiej już tak co w sposób znaczący odciążyło odcinek tej ulicy.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745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solidFill>
                  <a:srgbClr val="C00000"/>
                </a:solidFill>
              </a:rPr>
              <a:t>Wprowadzenie Strefy Płatnego Parkowania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w centrum miasta </a:t>
            </a:r>
            <a:r>
              <a:rPr lang="pl-PL" sz="1200" dirty="0" smtClean="0">
                <a:solidFill>
                  <a:srgbClr val="C00000"/>
                </a:solidFill>
              </a:rPr>
              <a:t>(130 </a:t>
            </a:r>
            <a:r>
              <a:rPr lang="pl-PL" sz="1200" dirty="0" err="1" smtClean="0">
                <a:solidFill>
                  <a:srgbClr val="C00000"/>
                </a:solidFill>
              </a:rPr>
              <a:t>parkomatów</a:t>
            </a:r>
            <a:r>
              <a:rPr lang="pl-PL" sz="1200" dirty="0" smtClean="0">
                <a:solidFill>
                  <a:srgbClr val="C00000"/>
                </a:solidFill>
              </a:rPr>
              <a:t> – </a:t>
            </a:r>
            <a:r>
              <a:rPr lang="pl-PL" sz="1200" u="sng" dirty="0" smtClean="0">
                <a:solidFill>
                  <a:srgbClr val="C00000"/>
                </a:solidFill>
              </a:rPr>
              <a:t>z obsługą płatności elektronicznych</a:t>
            </a:r>
            <a:r>
              <a:rPr lang="pl-PL" sz="1200" dirty="0" smtClean="0">
                <a:solidFill>
                  <a:srgbClr val="C00000"/>
                </a:solidFill>
              </a:rPr>
              <a:t>, 12 tablic zmiennej treści)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65677-3A37-46E1-B218-ADB0AB9DCB43}" type="slidenum">
              <a:rPr lang="pl-PL" altLang="pl-PL" smtClean="0"/>
              <a:pPr/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5140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148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869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852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solidFill>
                  <a:srgbClr val="C00000"/>
                </a:solidFill>
              </a:rPr>
              <a:t>Wprowadzenie Strefy Płatnego Parkowania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w centrum miasta </a:t>
            </a:r>
            <a:r>
              <a:rPr lang="pl-PL" sz="1200" dirty="0" smtClean="0">
                <a:solidFill>
                  <a:srgbClr val="C00000"/>
                </a:solidFill>
              </a:rPr>
              <a:t>(130 </a:t>
            </a:r>
            <a:r>
              <a:rPr lang="pl-PL" sz="1200" dirty="0" err="1" smtClean="0">
                <a:solidFill>
                  <a:srgbClr val="C00000"/>
                </a:solidFill>
              </a:rPr>
              <a:t>parkomatów</a:t>
            </a:r>
            <a:r>
              <a:rPr lang="pl-PL" sz="1200" dirty="0" smtClean="0">
                <a:solidFill>
                  <a:srgbClr val="C00000"/>
                </a:solidFill>
              </a:rPr>
              <a:t> – </a:t>
            </a:r>
            <a:r>
              <a:rPr lang="pl-PL" sz="1200" u="sng" dirty="0" smtClean="0">
                <a:solidFill>
                  <a:srgbClr val="C00000"/>
                </a:solidFill>
              </a:rPr>
              <a:t>z obsługą płatności elektronicznych</a:t>
            </a:r>
            <a:r>
              <a:rPr lang="pl-PL" sz="1200" dirty="0" smtClean="0">
                <a:solidFill>
                  <a:srgbClr val="C00000"/>
                </a:solidFill>
              </a:rPr>
              <a:t>, 12 tablic zmiennej treści)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65677-3A37-46E1-B218-ADB0AB9DCB43}" type="slidenum">
              <a:rPr lang="pl-PL" altLang="pl-PL" smtClean="0"/>
              <a:pPr/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7303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solidFill>
                  <a:srgbClr val="C00000"/>
                </a:solidFill>
              </a:rPr>
              <a:t>Wprowadzenie Strefy Płatnego Parkowania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w centrum miasta </a:t>
            </a:r>
            <a:r>
              <a:rPr lang="pl-PL" sz="1200" dirty="0" smtClean="0">
                <a:solidFill>
                  <a:srgbClr val="C00000"/>
                </a:solidFill>
              </a:rPr>
              <a:t>(130 </a:t>
            </a:r>
            <a:r>
              <a:rPr lang="pl-PL" sz="1200" dirty="0" err="1" smtClean="0">
                <a:solidFill>
                  <a:srgbClr val="C00000"/>
                </a:solidFill>
              </a:rPr>
              <a:t>parkomatów</a:t>
            </a:r>
            <a:r>
              <a:rPr lang="pl-PL" sz="1200" dirty="0" smtClean="0">
                <a:solidFill>
                  <a:srgbClr val="C00000"/>
                </a:solidFill>
              </a:rPr>
              <a:t> – </a:t>
            </a:r>
            <a:r>
              <a:rPr lang="pl-PL" sz="1200" u="sng" dirty="0" smtClean="0">
                <a:solidFill>
                  <a:srgbClr val="C00000"/>
                </a:solidFill>
              </a:rPr>
              <a:t>z obsługą płatności elektronicznych</a:t>
            </a:r>
            <a:r>
              <a:rPr lang="pl-PL" sz="1200" dirty="0" smtClean="0">
                <a:solidFill>
                  <a:srgbClr val="C00000"/>
                </a:solidFill>
              </a:rPr>
              <a:t>, 12 tablic zmiennej treści)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65677-3A37-46E1-B218-ADB0AB9DCB43}" type="slidenum">
              <a:rPr lang="pl-PL" altLang="pl-PL" smtClean="0"/>
              <a:pPr/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79846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Podział na</a:t>
            </a:r>
            <a:r>
              <a:rPr lang="pl-PL" baseline="0" dirty="0" smtClean="0"/>
              <a:t> podsystemy w SOSRD. Ogólna informacja o podziale i komponentach systemu. Nie bez przyczyny hasłem promocyjnym projektu było „Tak wiele nas łączy”.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235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Rzeszowski ITS w liczbach.</a:t>
            </a:r>
            <a:r>
              <a:rPr lang="pl-PL" baseline="0" dirty="0" smtClean="0"/>
              <a:t> Slajd wskazuje ilości urządzeń na terenie miasta Rzeszowa.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50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 został zbudowany jako hierarchiczny składający się z wielopoziomowej struktury, realizujący zadania sterowania na różnych poziomach funkcjonalnych w czasie rzeczywistym: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pl-PL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Poziom strategiczny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centrala, na którym wyznaczane będą automatycznie zmienne dotyczące: długości cyklu na skrzyżowaniach, podstawowej sekwencji faz, </a:t>
            </a:r>
            <a:r>
              <a:rPr lang="pl-P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splitów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offsetów w kroku czasowym nie dłuższym od 3 do 15 minut,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pl-PL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Poziom taktyczny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sterowniki lokalne. W ramach każdego cyklu musi być możliwe sterowanie w trybie akomodacyjnym z możliwością modyfikacji podstawowej sekwencji faz dla aktywnego programu, np.: przez wstawienie faz alternatywnych dla transportu zbiorowego. Działanie sterownika na tym poziomie musi być niezależne od działania systemu nadrzędnego,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pl-PL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Poziom operacyjny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sterowniki lokalne. W każdej sekundzie sterowania akomodacyjnego musi istnieć możliwość reakcji na zgłoszenia pojazdów lub pieszych i wydłużanie lub przydzielanie sygnałów zezwalających w oparciu o algorytm sterowania zaprogramowany w sterowniku.</a:t>
            </a:r>
            <a:r>
              <a:rPr lang="pl-PL" altLang="pl-PL" sz="1200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altLang="pl-PL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dirty="0" smtClean="0"/>
              <a:t>Najniższym poziomem są sterowniki lokalne znajdujące się na skrzyżowaniach. Każdy sterownik lokalny jest dołączony do tzw. sterownika obszarowego obejmującego swoim zasięgiem wytypowane obszary. Jego zadaniem jest nadzorowanie i optymalizacja sterowania dla sieci skrzyżowań posiadającej metodę optymalizacji sieciowej.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altLang="pl-PL" sz="1200" dirty="0" smtClean="0"/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Metoda sterowania obszarowego powinna opierać się przede wszystkim na następujących parametrach i funkcjach: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aktualnych warunkach ruchu w sieci (natężenie ruchu) zapewnione poprzez ciągłe pomiary ruchu ze wszystkich detektorów,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uwzględnianie stanów przeciążenia na skrzyżowaniach,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uwzględnianie długości kolejek na skrzyżowaniach,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estymowaniu relacji skrętnych na skrzyżowaniach znajdujących się w danym obszarze sieci, które to mają wpływ na sterowanie,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określonej sekwencji faz, która będzie zapewniała przewidywalność działania systemu,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automatyczne obliczanie offsetów,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zmienności sygnału zielonego dla poszczególnych grup sygnalizacyjnych,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optymalizacji najbardziej obciążonych strumieni ruchu poprzez wykorzystanie rezerw ze strumieni mniej obciążonych.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altLang="pl-PL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Metody krótkoterminowej predykcji warunków ruchu wykorzystywane do dynamicznego zarządzania, dynamicznego sterowania, określania czasów podróży.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 realizuje sterowanie zarówno na podstawie bieżących danych o ruchu, a także uwzględnia dynamiczną ich zmianę wyznaczając trendy wzrostowe oraz malejące dla natężeń w punktach pomiarowych przygotowując na tej podstawie programy sterujące sygnalizacją świetlną. System uwzględnia te dane oraz dane pozyskiwane z kamer</a:t>
            </a:r>
            <a:endParaRPr lang="pl-PL" altLang="pl-PL" sz="1200" dirty="0" smtClean="0"/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automatycznej rejestracji cech pojazdów (średnie czasy przejazdów) do realizacji wspomagania informacji o ruchu.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8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 dirty="0" smtClean="0"/>
              <a:t>Podsystem sterowania ruchem: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1200" dirty="0" smtClean="0"/>
              <a:t>Podsystem sterowania ruchem będzie zapewniał sprawne, bezpieczne i efektywne sterowanie wszystkich uczestników ruchu z uwzględnieniem wszystkich grup kołowych, kołowych i pieszych.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1200" dirty="0" smtClean="0"/>
              <a:t>System powinien realizować adaptacyjną strategię sterowania.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1200" dirty="0" smtClean="0"/>
              <a:t>Urządzenia sterujące na skrzyżowaniach na poziomie lokalnym muszą być zdolne do dokonywania w czasie rzeczywistym modyfikacji parametrów sterowania przekazanych im przez poziom nadrzędny (sterownik obszarowy lub sterownik nadrzędny) w zależności od aktualnych warunków ruchu na poziomie lokalnym.</a:t>
            </a:r>
            <a:r>
              <a:rPr lang="pl-PL" altLang="pl-PL" sz="1100" dirty="0" smtClean="0"/>
              <a:t>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395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53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Jedną ze strategii zachowania płynności dla odcinków ulic</a:t>
            </a:r>
            <a:r>
              <a:rPr lang="pl-PL" baseline="0" dirty="0" smtClean="0"/>
              <a:t> jest przyjęta koordynacja ciągów i korytarzy. Droga obwodowa miasta. Ważny i strategiczny korytarz miasta przenoszący na moście Karpackim natężenie ruchu o wysokości 55 000 /dobę.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Natężenia ruchu utrzymały się na  tym samym poziomie - brak wzrostu natężenia ruchu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Czasy przejazdu 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 badanym odcinku </a:t>
            </a: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skróciły się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w szczycie: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porannym o 274 s tj. około 4,5 min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popołudniowym o 436 s tj. o około 7,2 min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Ilości zatrzymań 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 badanym odcinku </a:t>
            </a: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spadły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w szczycie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porannym z 8,6 do 6,4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popołudniowym z 32,4 do 23,6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4755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al. Rejtana odcinek ulicy</a:t>
            </a:r>
            <a:r>
              <a:rPr lang="pl-PL" baseline="0" dirty="0" smtClean="0"/>
              <a:t> ł</a:t>
            </a:r>
            <a:r>
              <a:rPr lang="pl-PL" dirty="0" smtClean="0"/>
              <a:t>ączący DK94 z al. Piłsudskiego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Natężenia ruchu wzrosły: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szczyt poranny o 40% wzrost z 618 pojazdów na godzinę do 868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szczyt popołudniowy 13% wzrost z 1463 pojazdów na godzinę do 1653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Czasy przejazdu 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 badanym odcinku </a:t>
            </a: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skróciły się 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mimo znacznego wzrostu natężeń: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szczyt poranny spadek o 13 s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szczyt popołudniowy spadek o 5,6 s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B1F4-B1E8-4CE2-9DFA-C0B04B075D4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74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ySrodko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Slajd_its_2_pust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21" y="0"/>
            <a:ext cx="121115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3" descr="Slajd_its_tresc_3_pust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21" y="0"/>
            <a:ext cx="121369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4" descr="Slajd_its_tresc_2_pust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" y="0"/>
            <a:ext cx="1216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2754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224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043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0501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61818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36952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209730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15801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0594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6720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Slajd_its_tresc_2_pust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1216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0C5C1A-CF60-4368-A19A-BCC7F11F61B1}" type="slidenum">
              <a:rPr lang="pl-PL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0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E9FD-FBDA-457E-8B20-6947E2DD4761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D525-757E-4557-8D39-D9314A82FDD1}" type="slidenum">
              <a:rPr lang="pl-PL" smtClean="0">
                <a:solidFill>
                  <a:srgbClr val="A5300F"/>
                </a:solidFill>
              </a:rPr>
              <a:pPr/>
              <a:t>‹#›</a:t>
            </a:fld>
            <a:endParaRPr lang="pl-PL">
              <a:solidFill>
                <a:srgbClr val="A53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619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1C9A-CD57-41B1-BC69-954372C3506C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355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85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8044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CFE61B08-6A2F-4934-A9F7-14DE415A3C72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2016-11-24</a:t>
            </a:fld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fld id="{1611D525-757E-4557-8D39-D9314A82FDD1}" type="slidenum">
              <a:rPr lang="pl-PL" smtClean="0">
                <a:solidFill>
                  <a:srgbClr val="A5300F"/>
                </a:solidFill>
                <a:latin typeface="Trebuchet MS" panose="020B0603020202020204"/>
                <a:cs typeface="+mn-cs"/>
              </a:rPr>
              <a:pPr defTabSz="9142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srgbClr val="A5300F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01535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56F1-B994-4032-80B9-09740B07EDB5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031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Slajdy środkowe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Zakończenie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Slajdy środkowe</a:t>
            </a:r>
          </a:p>
        </p:txBody>
      </p:sp>
    </p:spTree>
    <p:extLst>
      <p:ext uri="{BB962C8B-B14F-4D97-AF65-F5344CB8AC3E}">
        <p14:creationId xmlns:p14="http://schemas.microsoft.com/office/powerpoint/2010/main" val="4221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73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30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31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12" Type="http://schemas.openxmlformats.org/officeDocument/2006/relationships/hyperlink" Target="nagranie%20sk%2012_layout.av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jpeg"/><Relationship Id="rId10" Type="http://schemas.openxmlformats.org/officeDocument/2006/relationships/image" Target="../media/image46.png"/><Relationship Id="rId4" Type="http://schemas.openxmlformats.org/officeDocument/2006/relationships/image" Target="../media/image27.png"/><Relationship Id="rId9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11" Type="http://schemas.openxmlformats.org/officeDocument/2006/relationships/image" Target="../media/image54.JPG"/><Relationship Id="rId5" Type="http://schemas.openxmlformats.org/officeDocument/2006/relationships/image" Target="../media/image50.png"/><Relationship Id="rId10" Type="http://schemas.openxmlformats.org/officeDocument/2006/relationships/image" Target="../media/image6.jpeg"/><Relationship Id="rId4" Type="http://schemas.openxmlformats.org/officeDocument/2006/relationships/image" Target="../media/image49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55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10" Type="http://schemas.openxmlformats.org/officeDocument/2006/relationships/image" Target="../media/image49.png"/><Relationship Id="rId4" Type="http://schemas.openxmlformats.org/officeDocument/2006/relationships/image" Target="../media/image59.jpeg"/><Relationship Id="rId9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3" Type="http://schemas.openxmlformats.org/officeDocument/2006/relationships/image" Target="../media/image62.JP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17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11" Type="http://schemas.openxmlformats.org/officeDocument/2006/relationships/image" Target="../media/image69.JPG"/><Relationship Id="rId5" Type="http://schemas.openxmlformats.org/officeDocument/2006/relationships/image" Target="../media/image64.JPG"/><Relationship Id="rId15" Type="http://schemas.openxmlformats.org/officeDocument/2006/relationships/image" Target="../media/image10.png"/><Relationship Id="rId10" Type="http://schemas.openxmlformats.org/officeDocument/2006/relationships/image" Target="../media/image68.jpeg"/><Relationship Id="rId4" Type="http://schemas.openxmlformats.org/officeDocument/2006/relationships/image" Target="../media/image63.JPG"/><Relationship Id="rId9" Type="http://schemas.openxmlformats.org/officeDocument/2006/relationships/image" Target="../media/image67.JPG"/><Relationship Id="rId1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chart" Target="../charts/chart4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11" Type="http://schemas.openxmlformats.org/officeDocument/2006/relationships/image" Target="../media/image81.png"/><Relationship Id="rId5" Type="http://schemas.openxmlformats.org/officeDocument/2006/relationships/image" Target="../media/image78.jpeg"/><Relationship Id="rId10" Type="http://schemas.openxmlformats.org/officeDocument/2006/relationships/image" Target="../media/image6.jpeg"/><Relationship Id="rId4" Type="http://schemas.openxmlformats.org/officeDocument/2006/relationships/image" Target="../media/image77.jpe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2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11" Type="http://schemas.openxmlformats.org/officeDocument/2006/relationships/image" Target="../media/image86.JPG"/><Relationship Id="rId5" Type="http://schemas.openxmlformats.org/officeDocument/2006/relationships/image" Target="../media/image83.jpeg"/><Relationship Id="rId10" Type="http://schemas.openxmlformats.org/officeDocument/2006/relationships/image" Target="../media/image6.jpeg"/><Relationship Id="rId4" Type="http://schemas.openxmlformats.org/officeDocument/2006/relationships/image" Target="../media/image51.jpe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diagramData" Target="../diagrams/data1.xml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11" Type="http://schemas.microsoft.com/office/2007/relationships/diagramDrawing" Target="../diagrams/drawing1.xml"/><Relationship Id="rId5" Type="http://schemas.openxmlformats.org/officeDocument/2006/relationships/image" Target="../media/image12.png"/><Relationship Id="rId15" Type="http://schemas.openxmlformats.org/officeDocument/2006/relationships/image" Target="../media/image16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29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4267200"/>
            <a:ext cx="11963400" cy="2362200"/>
          </a:xfrm>
        </p:spPr>
        <p:txBody>
          <a:bodyPr/>
          <a:lstStyle/>
          <a:p>
            <a:r>
              <a:rPr lang="pl-PL" sz="4400" b="1" dirty="0">
                <a:solidFill>
                  <a:schemeClr val="bg1"/>
                </a:solidFill>
              </a:rPr>
              <a:t>Inteligentne sterowanie </a:t>
            </a:r>
            <a:r>
              <a:rPr lang="pl-PL" sz="4400" b="1" dirty="0" smtClean="0">
                <a:solidFill>
                  <a:schemeClr val="bg1"/>
                </a:solidFill>
              </a:rPr>
              <a:t>ruchem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Krzysztof Łakota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61309" y="15240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solidFill>
                  <a:schemeClr val="bg1"/>
                </a:solidFill>
              </a:rPr>
              <a:t>Rzeszowski Inteligentny System Transportowy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Obraz 6" descr="ITS POLSKA logo pl napis 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637" y="134504"/>
            <a:ext cx="1619672" cy="571500"/>
          </a:xfrm>
          <a:prstGeom prst="rect">
            <a:avLst/>
          </a:prstGeom>
        </p:spPr>
      </p:pic>
      <p:pic>
        <p:nvPicPr>
          <p:cNvPr id="8" name="Obraz 2" descr="logo_rz_p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32676"/>
            <a:ext cx="1295400" cy="34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81884"/>
            <a:ext cx="2436912" cy="41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23248"/>
            <a:ext cx="11734799" cy="558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10008833" y="1295400"/>
            <a:ext cx="189438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al. Piłsudskiego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4876800" y="3158067"/>
            <a:ext cx="2286000" cy="262466"/>
          </a:xfrm>
          <a:custGeom>
            <a:avLst/>
            <a:gdLst>
              <a:gd name="connsiteX0" fmla="*/ 1735667 w 1735667"/>
              <a:gd name="connsiteY0" fmla="*/ 262466 h 262466"/>
              <a:gd name="connsiteX1" fmla="*/ 1126067 w 1735667"/>
              <a:gd name="connsiteY1" fmla="*/ 186266 h 262466"/>
              <a:gd name="connsiteX2" fmla="*/ 516467 w 1735667"/>
              <a:gd name="connsiteY2" fmla="*/ 42333 h 262466"/>
              <a:gd name="connsiteX3" fmla="*/ 0 w 1735667"/>
              <a:gd name="connsiteY3" fmla="*/ 0 h 26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5667" h="262466">
                <a:moveTo>
                  <a:pt x="1735667" y="262466"/>
                </a:moveTo>
                <a:cubicBezTo>
                  <a:pt x="1532467" y="242710"/>
                  <a:pt x="1329267" y="222955"/>
                  <a:pt x="1126067" y="186266"/>
                </a:cubicBezTo>
                <a:cubicBezTo>
                  <a:pt x="922867" y="149577"/>
                  <a:pt x="704145" y="73377"/>
                  <a:pt x="516467" y="42333"/>
                </a:cubicBezTo>
                <a:cubicBezTo>
                  <a:pt x="328789" y="11289"/>
                  <a:pt x="164394" y="5644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49041"/>
            <a:ext cx="4953000" cy="2628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 descr="ITS POLSKA logo pl napis 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1524000" y="665508"/>
            <a:ext cx="9148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71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23248"/>
            <a:ext cx="11734799" cy="558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1524000" y="665508"/>
            <a:ext cx="9148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310973" y="1250299"/>
            <a:ext cx="189438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Lubelska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Dowolny kształt 2"/>
          <p:cNvSpPr/>
          <p:nvPr/>
        </p:nvSpPr>
        <p:spPr>
          <a:xfrm rot="4255337">
            <a:off x="5364401" y="1842300"/>
            <a:ext cx="287867" cy="914400"/>
          </a:xfrm>
          <a:custGeom>
            <a:avLst/>
            <a:gdLst>
              <a:gd name="connsiteX0" fmla="*/ 0 w 287867"/>
              <a:gd name="connsiteY0" fmla="*/ 0 h 914400"/>
              <a:gd name="connsiteX1" fmla="*/ 287867 w 287867"/>
              <a:gd name="connsiteY1" fmla="*/ 914400 h 914400"/>
              <a:gd name="connsiteX2" fmla="*/ 287867 w 287867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867" h="914400">
                <a:moveTo>
                  <a:pt x="0" y="0"/>
                </a:moveTo>
                <a:lnTo>
                  <a:pt x="287867" y="914400"/>
                </a:lnTo>
                <a:lnTo>
                  <a:pt x="287867" y="91440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5205"/>
            <a:ext cx="5410200" cy="2862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 descr="ITS POLSKA logo pl napis 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1524000" y="665508"/>
            <a:ext cx="9148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23248"/>
            <a:ext cx="11734799" cy="558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7784717" y="1557967"/>
            <a:ext cx="1405855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Załęska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7727295" y="1932090"/>
            <a:ext cx="1482909" cy="173734"/>
          </a:xfrm>
          <a:custGeom>
            <a:avLst/>
            <a:gdLst>
              <a:gd name="connsiteX0" fmla="*/ 0 w 1143000"/>
              <a:gd name="connsiteY0" fmla="*/ 0 h 203200"/>
              <a:gd name="connsiteX1" fmla="*/ 482600 w 1143000"/>
              <a:gd name="connsiteY1" fmla="*/ 143933 h 203200"/>
              <a:gd name="connsiteX2" fmla="*/ 1143000 w 1143000"/>
              <a:gd name="connsiteY2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203200">
                <a:moveTo>
                  <a:pt x="0" y="0"/>
                </a:moveTo>
                <a:cubicBezTo>
                  <a:pt x="146050" y="55033"/>
                  <a:pt x="292100" y="110066"/>
                  <a:pt x="482600" y="143933"/>
                </a:cubicBezTo>
                <a:cubicBezTo>
                  <a:pt x="673100" y="177800"/>
                  <a:pt x="908050" y="190500"/>
                  <a:pt x="1143000" y="20320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8686801" y="4114800"/>
            <a:ext cx="1143000" cy="231986"/>
          </a:xfrm>
          <a:custGeom>
            <a:avLst/>
            <a:gdLst>
              <a:gd name="connsiteX0" fmla="*/ 0 w 1049867"/>
              <a:gd name="connsiteY0" fmla="*/ 245534 h 245534"/>
              <a:gd name="connsiteX1" fmla="*/ 42334 w 1049867"/>
              <a:gd name="connsiteY1" fmla="*/ 211667 h 245534"/>
              <a:gd name="connsiteX2" fmla="*/ 254000 w 1049867"/>
              <a:gd name="connsiteY2" fmla="*/ 127000 h 245534"/>
              <a:gd name="connsiteX3" fmla="*/ 1049867 w 1049867"/>
              <a:gd name="connsiteY3" fmla="*/ 0 h 2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9867" h="245534">
                <a:moveTo>
                  <a:pt x="0" y="245534"/>
                </a:moveTo>
                <a:cubicBezTo>
                  <a:pt x="0" y="238478"/>
                  <a:pt x="1" y="231423"/>
                  <a:pt x="42334" y="211667"/>
                </a:cubicBezTo>
                <a:cubicBezTo>
                  <a:pt x="84667" y="191911"/>
                  <a:pt x="86078" y="162278"/>
                  <a:pt x="254000" y="127000"/>
                </a:cubicBezTo>
                <a:cubicBezTo>
                  <a:pt x="421922" y="91722"/>
                  <a:pt x="735894" y="45861"/>
                  <a:pt x="1049867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Dowolny kształt 7"/>
          <p:cNvSpPr/>
          <p:nvPr/>
        </p:nvSpPr>
        <p:spPr>
          <a:xfrm>
            <a:off x="9591696" y="3467951"/>
            <a:ext cx="2143103" cy="68580"/>
          </a:xfrm>
          <a:custGeom>
            <a:avLst/>
            <a:gdLst>
              <a:gd name="connsiteX0" fmla="*/ 1546860 w 1546860"/>
              <a:gd name="connsiteY0" fmla="*/ 0 h 68580"/>
              <a:gd name="connsiteX1" fmla="*/ 0 w 1546860"/>
              <a:gd name="connsiteY1" fmla="*/ 68580 h 68580"/>
              <a:gd name="connsiteX2" fmla="*/ 0 w 154686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860" h="68580">
                <a:moveTo>
                  <a:pt x="1546860" y="0"/>
                </a:moveTo>
                <a:lnTo>
                  <a:pt x="0" y="68580"/>
                </a:lnTo>
                <a:lnTo>
                  <a:pt x="0" y="6858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9793622" y="3025107"/>
            <a:ext cx="1405855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Lwowska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865340" y="4467720"/>
            <a:ext cx="1964461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al. Armii Krajowej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Dowolny kształt 11"/>
          <p:cNvSpPr/>
          <p:nvPr/>
        </p:nvSpPr>
        <p:spPr>
          <a:xfrm>
            <a:off x="9525000" y="3563439"/>
            <a:ext cx="457200" cy="2399717"/>
          </a:xfrm>
          <a:custGeom>
            <a:avLst/>
            <a:gdLst>
              <a:gd name="connsiteX0" fmla="*/ 0 w 257671"/>
              <a:gd name="connsiteY0" fmla="*/ 0 h 1691640"/>
              <a:gd name="connsiteX1" fmla="*/ 228600 w 257671"/>
              <a:gd name="connsiteY1" fmla="*/ 487680 h 1691640"/>
              <a:gd name="connsiteX2" fmla="*/ 236220 w 257671"/>
              <a:gd name="connsiteY2" fmla="*/ 739140 h 1691640"/>
              <a:gd name="connsiteX3" fmla="*/ 60960 w 257671"/>
              <a:gd name="connsiteY3" fmla="*/ 169164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71" h="1691640">
                <a:moveTo>
                  <a:pt x="0" y="0"/>
                </a:moveTo>
                <a:cubicBezTo>
                  <a:pt x="94615" y="182245"/>
                  <a:pt x="189230" y="364490"/>
                  <a:pt x="228600" y="487680"/>
                </a:cubicBezTo>
                <a:cubicBezTo>
                  <a:pt x="267970" y="610870"/>
                  <a:pt x="264160" y="538480"/>
                  <a:pt x="236220" y="739140"/>
                </a:cubicBezTo>
                <a:cubicBezTo>
                  <a:pt x="208280" y="939800"/>
                  <a:pt x="134620" y="1315720"/>
                  <a:pt x="60960" y="169164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07" y="1577017"/>
            <a:ext cx="4394814" cy="2268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06" y="4001148"/>
            <a:ext cx="4412001" cy="2311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76" y="2778212"/>
            <a:ext cx="4312691" cy="2235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 descr="ITS POLSKA logo pl napis an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1524000" y="665508"/>
            <a:ext cx="9148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24" name="pole tekstowe 23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6" grpId="0" animBg="1"/>
      <p:bldP spid="8" grpId="0" animBg="1"/>
      <p:bldP spid="14" grpId="0"/>
      <p:bldP spid="15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raz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2050" name="Picture 2" descr="Znalezione obrazy dla zapytania stadion miejski rzeszó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2767"/>
            <a:ext cx="11125200" cy="5308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6191250" y="1585912"/>
            <a:ext cx="4164012" cy="3879850"/>
            <a:chOff x="3115" y="1278"/>
            <a:chExt cx="2623" cy="2444"/>
          </a:xfr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" name="Rectangle 127"/>
            <p:cNvSpPr>
              <a:spLocks noChangeArrowheads="1"/>
            </p:cNvSpPr>
            <p:nvPr/>
          </p:nvSpPr>
          <p:spPr bwMode="auto">
            <a:xfrm>
              <a:off x="3116" y="1278"/>
              <a:ext cx="2622" cy="2444"/>
            </a:xfrm>
            <a:prstGeom prst="rect">
              <a:avLst/>
            </a:prstGeom>
            <a:solidFill>
              <a:srgbClr val="FFD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>
                <a:latin typeface="+mj-lt"/>
              </a:endParaRPr>
            </a:p>
          </p:txBody>
        </p:sp>
        <p:sp>
          <p:nvSpPr>
            <p:cNvPr id="11" name="Text Box 128"/>
            <p:cNvSpPr txBox="1">
              <a:spLocks noChangeArrowheads="1"/>
            </p:cNvSpPr>
            <p:nvPr/>
          </p:nvSpPr>
          <p:spPr bwMode="auto">
            <a:xfrm>
              <a:off x="3115" y="1279"/>
              <a:ext cx="2622" cy="177"/>
            </a:xfrm>
            <a:prstGeom prst="rect">
              <a:avLst/>
            </a:prstGeom>
            <a:solidFill>
              <a:srgbClr val="F7B97B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l-PL" dirty="0">
                  <a:latin typeface="+mj-lt"/>
                </a:rPr>
                <a:t>System</a:t>
              </a:r>
              <a:r>
                <a:rPr lang="pl-PL" altLang="pl-PL" dirty="0">
                  <a:latin typeface="+mj-lt"/>
                </a:rPr>
                <a:t> Zarządzania Ruchem</a:t>
              </a:r>
              <a:endParaRPr lang="en-US" altLang="pl-PL" dirty="0">
                <a:latin typeface="+mj-lt"/>
              </a:endParaRPr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35792" y="3662367"/>
            <a:ext cx="3152775" cy="1681163"/>
          </a:xfrm>
          <a:prstGeom prst="rect">
            <a:avLst/>
          </a:prstGeom>
          <a:solidFill>
            <a:srgbClr val="8BC5FF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>
            <a:outerShdw dist="45791" dir="3378596" algn="ctr" rotWithShape="0">
              <a:srgbClr val="808080"/>
            </a:outerShdw>
          </a:effectLst>
        </p:spPr>
        <p:txBody>
          <a:bodyPr wrap="none" lIns="92075" tIns="46038" rIns="92075" bIns="46038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en-US" altLang="pl-PL" sz="1000">
              <a:latin typeface="+mj-lt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35787" y="3605217"/>
            <a:ext cx="3155950" cy="263525"/>
          </a:xfrm>
          <a:prstGeom prst="rect">
            <a:avLst/>
          </a:prstGeom>
          <a:solidFill>
            <a:srgbClr val="6599C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pl-PL">
                <a:solidFill>
                  <a:schemeClr val="bg1"/>
                </a:solidFill>
                <a:latin typeface="+mj-lt"/>
              </a:rPr>
              <a:t>Pre</a:t>
            </a:r>
            <a:r>
              <a:rPr lang="pl-PL" altLang="pl-PL">
                <a:solidFill>
                  <a:schemeClr val="bg1"/>
                </a:solidFill>
                <a:latin typeface="+mj-lt"/>
              </a:rPr>
              <a:t>definiowane plany działań</a:t>
            </a:r>
            <a:endParaRPr lang="en-US" altLang="pl-PL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>
            <a:off x="7997007" y="3419546"/>
            <a:ext cx="0" cy="161925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>
            <a:off x="9856787" y="3113092"/>
            <a:ext cx="0" cy="392113"/>
          </a:xfrm>
          <a:prstGeom prst="line">
            <a:avLst/>
          </a:prstGeom>
          <a:noFill/>
          <a:ln w="25400">
            <a:solidFill>
              <a:srgbClr val="6599C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>
              <a:latin typeface="+mj-lt"/>
            </a:endParaRP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9424987" y="2801937"/>
            <a:ext cx="827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dirty="0">
                <a:latin typeface="+mj-lt"/>
              </a:rPr>
              <a:t>Operator</a:t>
            </a:r>
          </a:p>
        </p:txBody>
      </p:sp>
      <p:sp>
        <p:nvSpPr>
          <p:cNvPr id="19" name="Text Box 67"/>
          <p:cNvSpPr txBox="1">
            <a:spLocks noChangeArrowheads="1"/>
          </p:cNvSpPr>
          <p:nvPr/>
        </p:nvSpPr>
        <p:spPr bwMode="auto">
          <a:xfrm>
            <a:off x="7680325" y="4948237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pl-PL">
              <a:latin typeface="+mj-lt"/>
            </a:endParaRPr>
          </a:p>
        </p:txBody>
      </p:sp>
      <p:grpSp>
        <p:nvGrpSpPr>
          <p:cNvPr id="20" name="Group 71"/>
          <p:cNvGrpSpPr>
            <a:grpSpLocks/>
          </p:cNvGrpSpPr>
          <p:nvPr/>
        </p:nvGrpSpPr>
        <p:grpSpPr bwMode="auto">
          <a:xfrm>
            <a:off x="9790112" y="4643442"/>
            <a:ext cx="185738" cy="233363"/>
            <a:chOff x="5211" y="3195"/>
            <a:chExt cx="117" cy="147"/>
          </a:xfrm>
        </p:grpSpPr>
        <p:sp>
          <p:nvSpPr>
            <p:cNvPr id="21" name="Rectangle 72"/>
            <p:cNvSpPr>
              <a:spLocks noChangeArrowheads="1"/>
            </p:cNvSpPr>
            <p:nvPr/>
          </p:nvSpPr>
          <p:spPr bwMode="auto">
            <a:xfrm>
              <a:off x="5211" y="3246"/>
              <a:ext cx="96" cy="96"/>
            </a:xfrm>
            <a:prstGeom prst="rect">
              <a:avLst/>
            </a:prstGeom>
            <a:solidFill>
              <a:schemeClr val="folHlink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>
                <a:latin typeface="+mj-lt"/>
              </a:endParaRPr>
            </a:p>
          </p:txBody>
        </p:sp>
        <p:grpSp>
          <p:nvGrpSpPr>
            <p:cNvPr id="22" name="Group 73"/>
            <p:cNvGrpSpPr>
              <a:grpSpLocks/>
            </p:cNvGrpSpPr>
            <p:nvPr/>
          </p:nvGrpSpPr>
          <p:grpSpPr bwMode="auto">
            <a:xfrm>
              <a:off x="5250" y="3195"/>
              <a:ext cx="78" cy="132"/>
              <a:chOff x="339" y="1932"/>
              <a:chExt cx="141" cy="240"/>
            </a:xfrm>
          </p:grpSpPr>
          <p:sp>
            <p:nvSpPr>
              <p:cNvPr id="23" name="Line 74"/>
              <p:cNvSpPr>
                <a:spLocks noChangeShapeType="1"/>
              </p:cNvSpPr>
              <p:nvPr/>
            </p:nvSpPr>
            <p:spPr bwMode="auto">
              <a:xfrm>
                <a:off x="339" y="2070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  <p:sp>
            <p:nvSpPr>
              <p:cNvPr id="24" name="Line 75"/>
              <p:cNvSpPr>
                <a:spLocks noChangeShapeType="1"/>
              </p:cNvSpPr>
              <p:nvPr/>
            </p:nvSpPr>
            <p:spPr bwMode="auto">
              <a:xfrm flipV="1">
                <a:off x="384" y="1932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</p:grpSp>
      </p:grpSp>
      <p:sp>
        <p:nvSpPr>
          <p:cNvPr id="25" name="Text Box 76"/>
          <p:cNvSpPr txBox="1">
            <a:spLocks noChangeArrowheads="1"/>
          </p:cNvSpPr>
          <p:nvPr/>
        </p:nvSpPr>
        <p:spPr bwMode="auto">
          <a:xfrm>
            <a:off x="6943084" y="4948242"/>
            <a:ext cx="28225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l-PL" altLang="pl-PL" sz="1100" dirty="0">
                <a:solidFill>
                  <a:srgbClr val="C00000"/>
                </a:solidFill>
                <a:latin typeface="+mj-lt"/>
              </a:rPr>
              <a:t>4. Plany na przyszłość - kierowanie na  miejsca parkingowe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9790112" y="4298950"/>
            <a:ext cx="171450" cy="233362"/>
            <a:chOff x="5219" y="2987"/>
            <a:chExt cx="108" cy="147"/>
          </a:xfrm>
        </p:grpSpPr>
        <p:sp>
          <p:nvSpPr>
            <p:cNvPr id="27" name="Rectangle 78"/>
            <p:cNvSpPr>
              <a:spLocks noChangeArrowheads="1"/>
            </p:cNvSpPr>
            <p:nvPr/>
          </p:nvSpPr>
          <p:spPr bwMode="auto">
            <a:xfrm>
              <a:off x="5219" y="3038"/>
              <a:ext cx="96" cy="96"/>
            </a:xfrm>
            <a:prstGeom prst="rect">
              <a:avLst/>
            </a:prstGeom>
            <a:solidFill>
              <a:schemeClr val="folHlink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>
                <a:latin typeface="+mj-lt"/>
              </a:endParaRPr>
            </a:p>
          </p:txBody>
        </p:sp>
        <p:grpSp>
          <p:nvGrpSpPr>
            <p:cNvPr id="28" name="Group 79"/>
            <p:cNvGrpSpPr>
              <a:grpSpLocks/>
            </p:cNvGrpSpPr>
            <p:nvPr/>
          </p:nvGrpSpPr>
          <p:grpSpPr bwMode="auto">
            <a:xfrm>
              <a:off x="5249" y="2987"/>
              <a:ext cx="78" cy="132"/>
              <a:chOff x="339" y="1932"/>
              <a:chExt cx="141" cy="240"/>
            </a:xfrm>
          </p:grpSpPr>
          <p:sp>
            <p:nvSpPr>
              <p:cNvPr id="29" name="Line 80"/>
              <p:cNvSpPr>
                <a:spLocks noChangeShapeType="1"/>
              </p:cNvSpPr>
              <p:nvPr/>
            </p:nvSpPr>
            <p:spPr bwMode="auto">
              <a:xfrm>
                <a:off x="339" y="2070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  <p:sp>
            <p:nvSpPr>
              <p:cNvPr id="30" name="Line 81"/>
              <p:cNvSpPr>
                <a:spLocks noChangeShapeType="1"/>
              </p:cNvSpPr>
              <p:nvPr/>
            </p:nvSpPr>
            <p:spPr bwMode="auto">
              <a:xfrm flipV="1">
                <a:off x="384" y="1932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</p:grpSp>
      </p:grp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6937375" y="4241804"/>
            <a:ext cx="23304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l-PL" altLang="pl-PL" sz="1100">
                <a:latin typeface="+mj-lt"/>
              </a:rPr>
              <a:t>2. Wyświetlanie alternatywnych tras podróży</a:t>
            </a:r>
          </a:p>
        </p:txBody>
      </p:sp>
      <p:sp>
        <p:nvSpPr>
          <p:cNvPr id="32" name="Text Box 83"/>
          <p:cNvSpPr txBox="1">
            <a:spLocks noChangeArrowheads="1"/>
          </p:cNvSpPr>
          <p:nvPr/>
        </p:nvSpPr>
        <p:spPr bwMode="auto">
          <a:xfrm>
            <a:off x="6921500" y="3881442"/>
            <a:ext cx="28829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3B9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l-PL" altLang="pl-PL" sz="1100" dirty="0">
                <a:latin typeface="+mj-lt"/>
              </a:rPr>
              <a:t>1. Kierowanie tras ruchu za pośrednictwem znaków zmiennej treści</a:t>
            </a:r>
          </a:p>
        </p:txBody>
      </p:sp>
      <p:grpSp>
        <p:nvGrpSpPr>
          <p:cNvPr id="33" name="Group 84"/>
          <p:cNvGrpSpPr>
            <a:grpSpLocks/>
          </p:cNvGrpSpPr>
          <p:nvPr/>
        </p:nvGrpSpPr>
        <p:grpSpPr bwMode="auto">
          <a:xfrm>
            <a:off x="9790112" y="3925892"/>
            <a:ext cx="171450" cy="233363"/>
            <a:chOff x="5218" y="2752"/>
            <a:chExt cx="108" cy="147"/>
          </a:xfrm>
        </p:grpSpPr>
        <p:sp>
          <p:nvSpPr>
            <p:cNvPr id="34" name="Rectangle 85"/>
            <p:cNvSpPr>
              <a:spLocks noChangeArrowheads="1"/>
            </p:cNvSpPr>
            <p:nvPr/>
          </p:nvSpPr>
          <p:spPr bwMode="auto">
            <a:xfrm>
              <a:off x="5218" y="2803"/>
              <a:ext cx="96" cy="96"/>
            </a:xfrm>
            <a:prstGeom prst="rect">
              <a:avLst/>
            </a:prstGeom>
            <a:solidFill>
              <a:schemeClr val="folHlink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>
                <a:latin typeface="+mj-lt"/>
              </a:endParaRPr>
            </a:p>
          </p:txBody>
        </p:sp>
        <p:grpSp>
          <p:nvGrpSpPr>
            <p:cNvPr id="35" name="Group 86"/>
            <p:cNvGrpSpPr>
              <a:grpSpLocks/>
            </p:cNvGrpSpPr>
            <p:nvPr/>
          </p:nvGrpSpPr>
          <p:grpSpPr bwMode="auto">
            <a:xfrm>
              <a:off x="5248" y="2752"/>
              <a:ext cx="78" cy="132"/>
              <a:chOff x="339" y="1932"/>
              <a:chExt cx="141" cy="240"/>
            </a:xfrm>
          </p:grpSpPr>
          <p:sp>
            <p:nvSpPr>
              <p:cNvPr id="36" name="Line 87"/>
              <p:cNvSpPr>
                <a:spLocks noChangeShapeType="1"/>
              </p:cNvSpPr>
              <p:nvPr/>
            </p:nvSpPr>
            <p:spPr bwMode="auto">
              <a:xfrm>
                <a:off x="339" y="2070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  <p:sp>
            <p:nvSpPr>
              <p:cNvPr id="37" name="Line 88"/>
              <p:cNvSpPr>
                <a:spLocks noChangeShapeType="1"/>
              </p:cNvSpPr>
              <p:nvPr/>
            </p:nvSpPr>
            <p:spPr bwMode="auto">
              <a:xfrm flipV="1">
                <a:off x="384" y="1932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</p:grpSp>
      </p:grpSp>
      <p:grpSp>
        <p:nvGrpSpPr>
          <p:cNvPr id="38" name="Group 51"/>
          <p:cNvGrpSpPr>
            <a:grpSpLocks/>
          </p:cNvGrpSpPr>
          <p:nvPr/>
        </p:nvGrpSpPr>
        <p:grpSpPr bwMode="auto">
          <a:xfrm>
            <a:off x="9790112" y="5003800"/>
            <a:ext cx="185738" cy="233362"/>
            <a:chOff x="5211" y="3195"/>
            <a:chExt cx="117" cy="147"/>
          </a:xfrm>
        </p:grpSpPr>
        <p:sp>
          <p:nvSpPr>
            <p:cNvPr id="39" name="Rectangle 52"/>
            <p:cNvSpPr>
              <a:spLocks noChangeArrowheads="1"/>
            </p:cNvSpPr>
            <p:nvPr/>
          </p:nvSpPr>
          <p:spPr bwMode="auto">
            <a:xfrm>
              <a:off x="5211" y="3246"/>
              <a:ext cx="96" cy="96"/>
            </a:xfrm>
            <a:prstGeom prst="rect">
              <a:avLst/>
            </a:prstGeom>
            <a:solidFill>
              <a:schemeClr val="folHlink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>
                <a:latin typeface="+mj-lt"/>
              </a:endParaRPr>
            </a:p>
          </p:txBody>
        </p:sp>
        <p:grpSp>
          <p:nvGrpSpPr>
            <p:cNvPr id="40" name="Group 53"/>
            <p:cNvGrpSpPr>
              <a:grpSpLocks/>
            </p:cNvGrpSpPr>
            <p:nvPr/>
          </p:nvGrpSpPr>
          <p:grpSpPr bwMode="auto">
            <a:xfrm>
              <a:off x="5250" y="3195"/>
              <a:ext cx="78" cy="132"/>
              <a:chOff x="339" y="1932"/>
              <a:chExt cx="141" cy="240"/>
            </a:xfrm>
          </p:grpSpPr>
          <p:sp>
            <p:nvSpPr>
              <p:cNvPr id="41" name="Line 54"/>
              <p:cNvSpPr>
                <a:spLocks noChangeShapeType="1"/>
              </p:cNvSpPr>
              <p:nvPr/>
            </p:nvSpPr>
            <p:spPr bwMode="auto">
              <a:xfrm>
                <a:off x="339" y="2070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V="1">
                <a:off x="384" y="1932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pl-PL">
                  <a:latin typeface="+mj-lt"/>
                </a:endParaRPr>
              </a:p>
            </p:txBody>
          </p:sp>
        </p:grpSp>
      </p:grpSp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6947693" y="4586292"/>
            <a:ext cx="23764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l-PL" altLang="pl-PL" sz="1100" dirty="0">
                <a:latin typeface="+mj-lt"/>
              </a:rPr>
              <a:t>3. Plany sterowania sygnalizacją </a:t>
            </a:r>
          </a:p>
          <a:p>
            <a:pPr algn="l" eaLnBrk="1" hangingPunct="1"/>
            <a:r>
              <a:rPr lang="pl-PL" altLang="pl-PL" sz="1100" dirty="0">
                <a:latin typeface="+mj-lt"/>
              </a:rPr>
              <a:t>świetlną</a:t>
            </a:r>
          </a:p>
        </p:txBody>
      </p:sp>
      <p:sp>
        <p:nvSpPr>
          <p:cNvPr id="45" name="Rectangle 134"/>
          <p:cNvSpPr>
            <a:spLocks noChangeArrowheads="1"/>
          </p:cNvSpPr>
          <p:nvPr/>
        </p:nvSpPr>
        <p:spPr bwMode="auto">
          <a:xfrm>
            <a:off x="6286505" y="2028830"/>
            <a:ext cx="2486025" cy="1298575"/>
          </a:xfrm>
          <a:prstGeom prst="rect">
            <a:avLst/>
          </a:prstGeom>
          <a:solidFill>
            <a:srgbClr val="8BC5FF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>
            <a:outerShdw dist="45791" dir="3378596" algn="ctr" rotWithShape="0">
              <a:srgbClr val="808080"/>
            </a:outerShdw>
          </a:effectLst>
        </p:spPr>
        <p:txBody>
          <a:bodyPr wrap="none" lIns="92075" tIns="46038" rIns="92075" bIns="46038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de-DE" altLang="pl-PL" sz="1000">
              <a:latin typeface="+mj-lt"/>
            </a:endParaRPr>
          </a:p>
          <a:p>
            <a:pPr algn="l">
              <a:spcBef>
                <a:spcPct val="50000"/>
              </a:spcBef>
            </a:pPr>
            <a:endParaRPr lang="en-US" altLang="pl-PL" sz="1000">
              <a:latin typeface="+mj-lt"/>
            </a:endParaRPr>
          </a:p>
        </p:txBody>
      </p:sp>
      <p:sp>
        <p:nvSpPr>
          <p:cNvPr id="46" name="Rectangle 135"/>
          <p:cNvSpPr>
            <a:spLocks noChangeArrowheads="1"/>
          </p:cNvSpPr>
          <p:nvPr/>
        </p:nvSpPr>
        <p:spPr bwMode="auto">
          <a:xfrm>
            <a:off x="6286500" y="2028830"/>
            <a:ext cx="2489200" cy="268287"/>
          </a:xfrm>
          <a:prstGeom prst="rect">
            <a:avLst/>
          </a:prstGeom>
          <a:solidFill>
            <a:srgbClr val="6599C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altLang="pl-PL" dirty="0">
                <a:solidFill>
                  <a:schemeClr val="bg1"/>
                </a:solidFill>
                <a:latin typeface="+mj-lt"/>
              </a:rPr>
              <a:t>Zarządzanie strategiczne</a:t>
            </a:r>
            <a:endParaRPr lang="en-US" altLang="pl-P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7222363" y="3034506"/>
            <a:ext cx="7825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800" dirty="0">
                <a:latin typeface="+mj-lt"/>
              </a:rPr>
              <a:t>Czas reakcji</a:t>
            </a:r>
            <a:endParaRPr lang="en-US" altLang="pl-PL" sz="800" dirty="0">
              <a:latin typeface="+mj-lt"/>
            </a:endParaRP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7754937" y="2503492"/>
            <a:ext cx="33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sz="2000" b="0">
                <a:latin typeface="+mj-lt"/>
              </a:rPr>
              <a:t>+</a:t>
            </a:r>
          </a:p>
        </p:txBody>
      </p:sp>
      <p:sp>
        <p:nvSpPr>
          <p:cNvPr id="49" name="AutoShape 40"/>
          <p:cNvSpPr>
            <a:spLocks noChangeArrowheads="1"/>
          </p:cNvSpPr>
          <p:nvPr/>
        </p:nvSpPr>
        <p:spPr bwMode="auto">
          <a:xfrm>
            <a:off x="8185150" y="2490787"/>
            <a:ext cx="463550" cy="463550"/>
          </a:xfrm>
          <a:prstGeom prst="flowChartDocumen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sz="1000" dirty="0">
                <a:latin typeface="+mj-lt"/>
              </a:rPr>
              <a:t>Event</a:t>
            </a:r>
          </a:p>
        </p:txBody>
      </p:sp>
      <p:pic>
        <p:nvPicPr>
          <p:cNvPr id="51" name="Picture 56" descr="cl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535237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141"/>
          <p:cNvGrpSpPr>
            <a:grpSpLocks/>
          </p:cNvGrpSpPr>
          <p:nvPr/>
        </p:nvGrpSpPr>
        <p:grpSpPr bwMode="auto">
          <a:xfrm>
            <a:off x="2921000" y="2038417"/>
            <a:ext cx="4464050" cy="1216026"/>
            <a:chOff x="1046" y="1564"/>
            <a:chExt cx="2812" cy="766"/>
          </a:xfrm>
        </p:grpSpPr>
        <p:sp>
          <p:nvSpPr>
            <p:cNvPr id="54" name="Text Box 93"/>
            <p:cNvSpPr txBox="1">
              <a:spLocks noChangeArrowheads="1"/>
            </p:cNvSpPr>
            <p:nvPr/>
          </p:nvSpPr>
          <p:spPr bwMode="auto">
            <a:xfrm>
              <a:off x="3188" y="2194"/>
              <a:ext cx="512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l-PL" altLang="pl-PL" sz="800" dirty="0">
                  <a:latin typeface="+mj-lt"/>
                </a:rPr>
                <a:t>Poziom usług</a:t>
              </a:r>
              <a:endParaRPr lang="en-US" altLang="pl-PL" sz="800" dirty="0">
                <a:latin typeface="+mj-lt"/>
              </a:endParaRPr>
            </a:p>
          </p:txBody>
        </p:sp>
        <p:sp>
          <p:nvSpPr>
            <p:cNvPr id="55" name="Text Box 94"/>
            <p:cNvSpPr txBox="1">
              <a:spLocks noChangeArrowheads="1"/>
            </p:cNvSpPr>
            <p:nvPr/>
          </p:nvSpPr>
          <p:spPr bwMode="auto">
            <a:xfrm>
              <a:off x="3650" y="1856"/>
              <a:ext cx="2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l-PL" sz="2000" b="0">
                  <a:latin typeface="+mj-lt"/>
                </a:rPr>
                <a:t>+</a:t>
              </a:r>
            </a:p>
          </p:txBody>
        </p:sp>
        <p:grpSp>
          <p:nvGrpSpPr>
            <p:cNvPr id="56" name="Group 140"/>
            <p:cNvGrpSpPr>
              <a:grpSpLocks/>
            </p:cNvGrpSpPr>
            <p:nvPr/>
          </p:nvGrpSpPr>
          <p:grpSpPr bwMode="auto">
            <a:xfrm>
              <a:off x="1046" y="1564"/>
              <a:ext cx="1057" cy="661"/>
              <a:chOff x="830" y="1330"/>
              <a:chExt cx="1239" cy="835"/>
            </a:xfrm>
          </p:grpSpPr>
          <p:sp>
            <p:nvSpPr>
              <p:cNvPr id="58" name="Rectangle 96"/>
              <p:cNvSpPr>
                <a:spLocks noChangeArrowheads="1"/>
              </p:cNvSpPr>
              <p:nvPr/>
            </p:nvSpPr>
            <p:spPr bwMode="auto">
              <a:xfrm>
                <a:off x="830" y="1422"/>
                <a:ext cx="1238" cy="743"/>
              </a:xfrm>
              <a:prstGeom prst="rect">
                <a:avLst/>
              </a:prstGeom>
              <a:solidFill>
                <a:srgbClr val="FAD7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>
                  <a:latin typeface="+mj-lt"/>
                </a:endParaRPr>
              </a:p>
            </p:txBody>
          </p:sp>
          <p:grpSp>
            <p:nvGrpSpPr>
              <p:cNvPr id="61" name="Group 101"/>
              <p:cNvGrpSpPr>
                <a:grpSpLocks/>
              </p:cNvGrpSpPr>
              <p:nvPr/>
            </p:nvGrpSpPr>
            <p:grpSpPr bwMode="auto">
              <a:xfrm>
                <a:off x="896" y="1836"/>
                <a:ext cx="282" cy="139"/>
                <a:chOff x="2608" y="3339"/>
                <a:chExt cx="363" cy="137"/>
              </a:xfrm>
            </p:grpSpPr>
            <p:sp>
              <p:nvSpPr>
                <p:cNvPr id="63" name="AutoShape 102"/>
                <p:cNvSpPr>
                  <a:spLocks noChangeArrowheads="1"/>
                </p:cNvSpPr>
                <p:nvPr/>
              </p:nvSpPr>
              <p:spPr bwMode="auto">
                <a:xfrm>
                  <a:off x="2608" y="3385"/>
                  <a:ext cx="363" cy="91"/>
                </a:xfrm>
                <a:prstGeom prst="parallelogram">
                  <a:avLst>
                    <a:gd name="adj" fmla="val 99725"/>
                  </a:avLst>
                </a:prstGeom>
                <a:solidFill>
                  <a:srgbClr val="E1F2F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l-PL" altLang="pl-PL">
                    <a:latin typeface="+mj-lt"/>
                  </a:endParaRPr>
                </a:p>
              </p:txBody>
            </p:sp>
            <p:sp>
              <p:nvSpPr>
                <p:cNvPr id="64" name="AutoShape 103"/>
                <p:cNvSpPr>
                  <a:spLocks noChangeArrowheads="1"/>
                </p:cNvSpPr>
                <p:nvPr/>
              </p:nvSpPr>
              <p:spPr bwMode="auto">
                <a:xfrm>
                  <a:off x="2608" y="3339"/>
                  <a:ext cx="363" cy="91"/>
                </a:xfrm>
                <a:prstGeom prst="parallelogram">
                  <a:avLst>
                    <a:gd name="adj" fmla="val 99725"/>
                  </a:avLst>
                </a:prstGeom>
                <a:solidFill>
                  <a:srgbClr val="E1F2F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l-PL" altLang="pl-PL">
                    <a:latin typeface="+mj-lt"/>
                  </a:endParaRPr>
                </a:p>
              </p:txBody>
            </p:sp>
          </p:grpSp>
          <p:sp>
            <p:nvSpPr>
              <p:cNvPr id="62" name="Text Box 104"/>
              <p:cNvSpPr txBox="1">
                <a:spLocks noChangeArrowheads="1"/>
              </p:cNvSpPr>
              <p:nvPr/>
            </p:nvSpPr>
            <p:spPr bwMode="auto">
              <a:xfrm>
                <a:off x="830" y="1330"/>
                <a:ext cx="1239" cy="309"/>
              </a:xfrm>
              <a:prstGeom prst="rect">
                <a:avLst/>
              </a:prstGeom>
              <a:solidFill>
                <a:srgbClr val="F7B97B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>
                <a:lvl1pPr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l-PL" altLang="pl-PL" dirty="0">
                    <a:latin typeface="+mj-lt"/>
                  </a:rPr>
                  <a:t>Urządzenia detekcji ruchu</a:t>
                </a:r>
                <a:endParaRPr lang="en-US" altLang="pl-PL" dirty="0">
                  <a:latin typeface="+mj-lt"/>
                </a:endParaRPr>
              </a:p>
            </p:txBody>
          </p:sp>
        </p:grpSp>
      </p:grpSp>
      <p:sp>
        <p:nvSpPr>
          <p:cNvPr id="67" name="Line 136"/>
          <p:cNvSpPr>
            <a:spLocks noChangeShapeType="1"/>
          </p:cNvSpPr>
          <p:nvPr/>
        </p:nvSpPr>
        <p:spPr bwMode="auto">
          <a:xfrm>
            <a:off x="8872542" y="2395537"/>
            <a:ext cx="245699" cy="1588"/>
          </a:xfrm>
          <a:prstGeom prst="line">
            <a:avLst/>
          </a:prstGeom>
          <a:noFill/>
          <a:ln w="25400">
            <a:solidFill>
              <a:srgbClr val="6599CD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>
              <a:latin typeface="+mj-lt"/>
            </a:endParaRPr>
          </a:p>
        </p:txBody>
      </p:sp>
      <p:sp>
        <p:nvSpPr>
          <p:cNvPr id="81" name="Prostokąt 80"/>
          <p:cNvSpPr/>
          <p:nvPr/>
        </p:nvSpPr>
        <p:spPr>
          <a:xfrm>
            <a:off x="1" y="743294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82" name="pole tekstowe 81"/>
          <p:cNvSpPr txBox="1"/>
          <p:nvPr/>
        </p:nvSpPr>
        <p:spPr>
          <a:xfrm>
            <a:off x="0" y="701699"/>
            <a:ext cx="10088567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Efektywne zarządzanie imprezami masowymi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Znalezione obrazy dla zapytania xstream video traf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47" y="2533654"/>
            <a:ext cx="454025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przycisk dla pieszy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82" y="2446023"/>
            <a:ext cx="380426" cy="5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Obraz 20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638" y="2342148"/>
            <a:ext cx="846255" cy="589594"/>
          </a:xfrm>
          <a:prstGeom prst="rect">
            <a:avLst/>
          </a:prstGeom>
        </p:spPr>
      </p:pic>
      <p:sp>
        <p:nvSpPr>
          <p:cNvPr id="2057" name="Strzałka w prawo 2056"/>
          <p:cNvSpPr/>
          <p:nvPr/>
        </p:nvSpPr>
        <p:spPr>
          <a:xfrm>
            <a:off x="4889498" y="2302827"/>
            <a:ext cx="1099346" cy="416652"/>
          </a:xfrm>
          <a:prstGeom prst="rightArrow">
            <a:avLst/>
          </a:prstGeom>
          <a:solidFill>
            <a:srgbClr val="FFDBB7"/>
          </a:solidFill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94" name="Strzałka w prawo 93"/>
          <p:cNvSpPr/>
          <p:nvPr/>
        </p:nvSpPr>
        <p:spPr>
          <a:xfrm rot="10800000">
            <a:off x="5144018" y="4030662"/>
            <a:ext cx="826535" cy="416652"/>
          </a:xfrm>
          <a:prstGeom prst="rightArrow">
            <a:avLst/>
          </a:prstGeom>
          <a:solidFill>
            <a:srgbClr val="FFDBB7"/>
          </a:solidFill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pic>
        <p:nvPicPr>
          <p:cNvPr id="95" name="Picture 2" descr="http://rzeszow-news.pl/wp-content/uploads/2015/06/centrum-640x4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53" y="1900597"/>
            <a:ext cx="1112291" cy="929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Group 140"/>
          <p:cNvGrpSpPr>
            <a:grpSpLocks/>
          </p:cNvGrpSpPr>
          <p:nvPr/>
        </p:nvGrpSpPr>
        <p:grpSpPr bwMode="auto">
          <a:xfrm>
            <a:off x="2060954" y="4019857"/>
            <a:ext cx="2760710" cy="1713895"/>
            <a:chOff x="830" y="1307"/>
            <a:chExt cx="1239" cy="85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830" y="1422"/>
              <a:ext cx="1238" cy="743"/>
            </a:xfrm>
            <a:prstGeom prst="rect">
              <a:avLst/>
            </a:prstGeom>
            <a:solidFill>
              <a:srgbClr val="FAD7B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>
                <a:latin typeface="+mj-lt"/>
              </a:endParaRPr>
            </a:p>
          </p:txBody>
        </p:sp>
        <p:sp>
          <p:nvSpPr>
            <p:cNvPr id="103" name="Text Box 104"/>
            <p:cNvSpPr txBox="1">
              <a:spLocks noChangeArrowheads="1"/>
            </p:cNvSpPr>
            <p:nvPr/>
          </p:nvSpPr>
          <p:spPr bwMode="auto">
            <a:xfrm>
              <a:off x="830" y="1307"/>
              <a:ext cx="1239" cy="111"/>
            </a:xfrm>
            <a:prstGeom prst="rect">
              <a:avLst/>
            </a:prstGeom>
            <a:solidFill>
              <a:srgbClr val="F7B97B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>
              <a:lvl1pPr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l-PL" altLang="pl-PL" dirty="0">
                  <a:latin typeface="+mj-lt"/>
                </a:rPr>
                <a:t>System Sterowania Ruchem</a:t>
              </a:r>
              <a:endParaRPr lang="en-US" altLang="pl-PL" dirty="0">
                <a:latin typeface="+mj-lt"/>
              </a:endParaRPr>
            </a:p>
          </p:txBody>
        </p:sp>
      </p:grpSp>
      <p:pic>
        <p:nvPicPr>
          <p:cNvPr id="2049" name="Obraz 20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236" y="4186333"/>
            <a:ext cx="2346652" cy="1634934"/>
          </a:xfrm>
          <a:prstGeom prst="rect">
            <a:avLst/>
          </a:prstGeom>
        </p:spPr>
      </p:pic>
      <p:pic>
        <p:nvPicPr>
          <p:cNvPr id="2056" name="Picture 8" descr="Znalezione obrazy dla zapytania podpromi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39" y="4681872"/>
            <a:ext cx="1280123" cy="853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nalezione obrazy dla zapytania sygnaliza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61" y="4379917"/>
            <a:ext cx="1118558" cy="619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pole tekstowe 2060"/>
          <p:cNvSpPr txBox="1"/>
          <p:nvPr/>
        </p:nvSpPr>
        <p:spPr>
          <a:xfrm>
            <a:off x="8872542" y="5773841"/>
            <a:ext cx="133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+mj-lt"/>
                <a:hlinkClick r:id="rId12" action="ppaction://hlinkfile"/>
              </a:rPr>
              <a:t>Symulacja</a:t>
            </a:r>
            <a:endParaRPr lang="pl-P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Obraz 69" descr="ITS POLSKA logo pl napis ang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23248"/>
            <a:ext cx="11734799" cy="558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97536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Zasada funkcjonowania priorytetu dla komunikacji zbiorowej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30" y="1507109"/>
            <a:ext cx="2787965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http://www.rg.com.pl/img/products/56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02" y="1410322"/>
            <a:ext cx="995618" cy="9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igkm.pl/site/pic/tabor/mer_citaro_o_530K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17" y="3273497"/>
            <a:ext cx="1857797" cy="15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ążkowana strzałka w prawo 15"/>
          <p:cNvSpPr/>
          <p:nvPr/>
        </p:nvSpPr>
        <p:spPr>
          <a:xfrm rot="5400000">
            <a:off x="1696548" y="2516325"/>
            <a:ext cx="528217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5155132" y="3727810"/>
            <a:ext cx="51465" cy="8581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2798605" y="3199923"/>
            <a:ext cx="977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Protokół </a:t>
            </a:r>
          </a:p>
          <a:p>
            <a:pPr algn="ctr">
              <a:lnSpc>
                <a:spcPts val="1200"/>
              </a:lnSpc>
            </a:pPr>
            <a:r>
              <a:rPr lang="pl-PL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VDV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4112679" y="4722054"/>
            <a:ext cx="1407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Sterownik sygnalizacji świetlnej odbiornik priorytetu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5936963" y="4366967"/>
            <a:ext cx="1407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Transmisja danych – technologia LDMS</a:t>
            </a:r>
          </a:p>
        </p:txBody>
      </p:sp>
      <p:sp>
        <p:nvSpPr>
          <p:cNvPr id="25" name="Prążkowana strzałka w prawo 24"/>
          <p:cNvSpPr/>
          <p:nvPr/>
        </p:nvSpPr>
        <p:spPr>
          <a:xfrm>
            <a:off x="3169829" y="3727810"/>
            <a:ext cx="360039" cy="499691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26" name="Prążkowana strzałka w prawo 25"/>
          <p:cNvSpPr/>
          <p:nvPr/>
        </p:nvSpPr>
        <p:spPr>
          <a:xfrm>
            <a:off x="5797357" y="3687017"/>
            <a:ext cx="360039" cy="499691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+mj-lt"/>
            </a:endParaRPr>
          </a:p>
        </p:txBody>
      </p:sp>
      <p:sp>
        <p:nvSpPr>
          <p:cNvPr id="27" name="Prążkowana strzałka w prawo 26"/>
          <p:cNvSpPr/>
          <p:nvPr/>
        </p:nvSpPr>
        <p:spPr>
          <a:xfrm>
            <a:off x="7181663" y="3687016"/>
            <a:ext cx="360039" cy="499691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8898081" y="2010460"/>
            <a:ext cx="2448332" cy="41205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az 30" descr="ITS POLSKA logo pl napis an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sp>
        <p:nvSpPr>
          <p:cNvPr id="3" name="Dowolny kształt 2"/>
          <p:cNvSpPr/>
          <p:nvPr/>
        </p:nvSpPr>
        <p:spPr>
          <a:xfrm>
            <a:off x="4924425" y="3152775"/>
            <a:ext cx="2314575" cy="285750"/>
          </a:xfrm>
          <a:custGeom>
            <a:avLst/>
            <a:gdLst>
              <a:gd name="connsiteX0" fmla="*/ 2314575 w 2314575"/>
              <a:gd name="connsiteY0" fmla="*/ 285750 h 285750"/>
              <a:gd name="connsiteX1" fmla="*/ 1438275 w 2314575"/>
              <a:gd name="connsiteY1" fmla="*/ 161925 h 285750"/>
              <a:gd name="connsiteX2" fmla="*/ 828675 w 2314575"/>
              <a:gd name="connsiteY2" fmla="*/ 76200 h 285750"/>
              <a:gd name="connsiteX3" fmla="*/ 381000 w 2314575"/>
              <a:gd name="connsiteY3" fmla="*/ 19050 h 285750"/>
              <a:gd name="connsiteX4" fmla="*/ 0 w 2314575"/>
              <a:gd name="connsiteY4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575" h="285750">
                <a:moveTo>
                  <a:pt x="2314575" y="285750"/>
                </a:moveTo>
                <a:lnTo>
                  <a:pt x="1438275" y="161925"/>
                </a:lnTo>
                <a:lnTo>
                  <a:pt x="828675" y="76200"/>
                </a:lnTo>
                <a:cubicBezTo>
                  <a:pt x="652463" y="52388"/>
                  <a:pt x="519112" y="31750"/>
                  <a:pt x="381000" y="19050"/>
                </a:cubicBezTo>
                <a:cubicBezTo>
                  <a:pt x="242888" y="6350"/>
                  <a:pt x="121444" y="3175"/>
                  <a:pt x="0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4905375" y="1938338"/>
            <a:ext cx="1090613" cy="1212056"/>
          </a:xfrm>
          <a:custGeom>
            <a:avLst/>
            <a:gdLst>
              <a:gd name="connsiteX0" fmla="*/ 1090613 w 1090613"/>
              <a:gd name="connsiteY0" fmla="*/ 0 h 1212056"/>
              <a:gd name="connsiteX1" fmla="*/ 438150 w 1090613"/>
              <a:gd name="connsiteY1" fmla="*/ 492918 h 1212056"/>
              <a:gd name="connsiteX2" fmla="*/ 333375 w 1090613"/>
              <a:gd name="connsiteY2" fmla="*/ 559593 h 1212056"/>
              <a:gd name="connsiteX3" fmla="*/ 197644 w 1090613"/>
              <a:gd name="connsiteY3" fmla="*/ 635793 h 1212056"/>
              <a:gd name="connsiteX4" fmla="*/ 164306 w 1090613"/>
              <a:gd name="connsiteY4" fmla="*/ 692943 h 1212056"/>
              <a:gd name="connsiteX5" fmla="*/ 161925 w 1090613"/>
              <a:gd name="connsiteY5" fmla="*/ 840581 h 1212056"/>
              <a:gd name="connsiteX6" fmla="*/ 197644 w 1090613"/>
              <a:gd name="connsiteY6" fmla="*/ 926306 h 1212056"/>
              <a:gd name="connsiteX7" fmla="*/ 211931 w 1090613"/>
              <a:gd name="connsiteY7" fmla="*/ 1007268 h 1212056"/>
              <a:gd name="connsiteX8" fmla="*/ 0 w 1090613"/>
              <a:gd name="connsiteY8" fmla="*/ 1212056 h 121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613" h="1212056">
                <a:moveTo>
                  <a:pt x="1090613" y="0"/>
                </a:moveTo>
                <a:lnTo>
                  <a:pt x="438150" y="492918"/>
                </a:lnTo>
                <a:cubicBezTo>
                  <a:pt x="311944" y="586184"/>
                  <a:pt x="373459" y="535781"/>
                  <a:pt x="333375" y="559593"/>
                </a:cubicBezTo>
                <a:cubicBezTo>
                  <a:pt x="293291" y="583405"/>
                  <a:pt x="225822" y="613568"/>
                  <a:pt x="197644" y="635793"/>
                </a:cubicBezTo>
                <a:cubicBezTo>
                  <a:pt x="169466" y="658018"/>
                  <a:pt x="170259" y="658812"/>
                  <a:pt x="164306" y="692943"/>
                </a:cubicBezTo>
                <a:cubicBezTo>
                  <a:pt x="158353" y="727074"/>
                  <a:pt x="156369" y="801687"/>
                  <a:pt x="161925" y="840581"/>
                </a:cubicBezTo>
                <a:cubicBezTo>
                  <a:pt x="167481" y="879475"/>
                  <a:pt x="189310" y="898525"/>
                  <a:pt x="197644" y="926306"/>
                </a:cubicBezTo>
                <a:cubicBezTo>
                  <a:pt x="205978" y="954087"/>
                  <a:pt x="244872" y="959643"/>
                  <a:pt x="211931" y="1007268"/>
                </a:cubicBezTo>
                <a:cubicBezTo>
                  <a:pt x="178990" y="1054893"/>
                  <a:pt x="89495" y="1133474"/>
                  <a:pt x="0" y="1212056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9" name="Dowolny kształt 18"/>
          <p:cNvSpPr/>
          <p:nvPr/>
        </p:nvSpPr>
        <p:spPr>
          <a:xfrm>
            <a:off x="4667250" y="1752600"/>
            <a:ext cx="392906" cy="843409"/>
          </a:xfrm>
          <a:custGeom>
            <a:avLst/>
            <a:gdLst>
              <a:gd name="connsiteX0" fmla="*/ 0 w 392906"/>
              <a:gd name="connsiteY0" fmla="*/ 0 h 843409"/>
              <a:gd name="connsiteX1" fmla="*/ 311944 w 392906"/>
              <a:gd name="connsiteY1" fmla="*/ 757238 h 843409"/>
              <a:gd name="connsiteX2" fmla="*/ 392906 w 392906"/>
              <a:gd name="connsiteY2" fmla="*/ 826294 h 843409"/>
              <a:gd name="connsiteX3" fmla="*/ 392906 w 392906"/>
              <a:gd name="connsiteY3" fmla="*/ 826294 h 84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906" h="843409">
                <a:moveTo>
                  <a:pt x="0" y="0"/>
                </a:moveTo>
                <a:cubicBezTo>
                  <a:pt x="123230" y="309761"/>
                  <a:pt x="246460" y="619522"/>
                  <a:pt x="311944" y="757238"/>
                </a:cubicBezTo>
                <a:cubicBezTo>
                  <a:pt x="377428" y="894954"/>
                  <a:pt x="392906" y="826294"/>
                  <a:pt x="392906" y="826294"/>
                </a:cubicBezTo>
                <a:lnTo>
                  <a:pt x="392906" y="826294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466850" y="3162300"/>
            <a:ext cx="3419475" cy="2400300"/>
          </a:xfrm>
          <a:custGeom>
            <a:avLst/>
            <a:gdLst>
              <a:gd name="connsiteX0" fmla="*/ 3419475 w 3419475"/>
              <a:gd name="connsiteY0" fmla="*/ 0 h 2400300"/>
              <a:gd name="connsiteX1" fmla="*/ 3048000 w 3419475"/>
              <a:gd name="connsiteY1" fmla="*/ 419100 h 2400300"/>
              <a:gd name="connsiteX2" fmla="*/ 3133725 w 3419475"/>
              <a:gd name="connsiteY2" fmla="*/ 571500 h 2400300"/>
              <a:gd name="connsiteX3" fmla="*/ 3190875 w 3419475"/>
              <a:gd name="connsiteY3" fmla="*/ 895350 h 2400300"/>
              <a:gd name="connsiteX4" fmla="*/ 3114675 w 3419475"/>
              <a:gd name="connsiteY4" fmla="*/ 952500 h 2400300"/>
              <a:gd name="connsiteX5" fmla="*/ 2809875 w 3419475"/>
              <a:gd name="connsiteY5" fmla="*/ 1009650 h 2400300"/>
              <a:gd name="connsiteX6" fmla="*/ 2371725 w 3419475"/>
              <a:gd name="connsiteY6" fmla="*/ 1209675 h 2400300"/>
              <a:gd name="connsiteX7" fmla="*/ 1790700 w 3419475"/>
              <a:gd name="connsiteY7" fmla="*/ 1619250 h 2400300"/>
              <a:gd name="connsiteX8" fmla="*/ 1504950 w 3419475"/>
              <a:gd name="connsiteY8" fmla="*/ 1781175 h 2400300"/>
              <a:gd name="connsiteX9" fmla="*/ 0 w 3419475"/>
              <a:gd name="connsiteY9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9475" h="2400300">
                <a:moveTo>
                  <a:pt x="3419475" y="0"/>
                </a:moveTo>
                <a:cubicBezTo>
                  <a:pt x="3257550" y="161925"/>
                  <a:pt x="3095625" y="323850"/>
                  <a:pt x="3048000" y="419100"/>
                </a:cubicBezTo>
                <a:cubicBezTo>
                  <a:pt x="3000375" y="514350"/>
                  <a:pt x="3109913" y="492125"/>
                  <a:pt x="3133725" y="571500"/>
                </a:cubicBezTo>
                <a:cubicBezTo>
                  <a:pt x="3157537" y="650875"/>
                  <a:pt x="3194050" y="831850"/>
                  <a:pt x="3190875" y="895350"/>
                </a:cubicBezTo>
                <a:cubicBezTo>
                  <a:pt x="3187700" y="958850"/>
                  <a:pt x="3178175" y="933450"/>
                  <a:pt x="3114675" y="952500"/>
                </a:cubicBezTo>
                <a:cubicBezTo>
                  <a:pt x="3051175" y="971550"/>
                  <a:pt x="2933700" y="966788"/>
                  <a:pt x="2809875" y="1009650"/>
                </a:cubicBezTo>
                <a:cubicBezTo>
                  <a:pt x="2686050" y="1052512"/>
                  <a:pt x="2541587" y="1108075"/>
                  <a:pt x="2371725" y="1209675"/>
                </a:cubicBezTo>
                <a:cubicBezTo>
                  <a:pt x="2201863" y="1311275"/>
                  <a:pt x="1935162" y="1524000"/>
                  <a:pt x="1790700" y="1619250"/>
                </a:cubicBezTo>
                <a:cubicBezTo>
                  <a:pt x="1646237" y="1714500"/>
                  <a:pt x="1803400" y="1651000"/>
                  <a:pt x="1504950" y="1781175"/>
                </a:cubicBezTo>
                <a:cubicBezTo>
                  <a:pt x="1206500" y="1911350"/>
                  <a:pt x="603250" y="2155825"/>
                  <a:pt x="0" y="240030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pic>
        <p:nvPicPr>
          <p:cNvPr id="15" name="Picture 8" descr="Zdj&amp;eogon;cie numer 3 w galerii - Dobry Wzór - Sfera Publiczn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76" y="2958895"/>
            <a:ext cx="559412" cy="11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41" y="2616152"/>
            <a:ext cx="1001204" cy="1476733"/>
          </a:xfrm>
          <a:prstGeom prst="rect">
            <a:avLst/>
          </a:prstGeom>
        </p:spPr>
      </p:pic>
      <p:pic>
        <p:nvPicPr>
          <p:cNvPr id="1026" name="Picture 2" descr="Znalezione obrazy dla zapytania SIEMENS C9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989" y="3374548"/>
            <a:ext cx="1122489" cy="14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/>
      <p:bldP spid="22" grpId="0"/>
      <p:bldP spid="25" grpId="0" animBg="1"/>
      <p:bldP spid="26" grpId="0" animBg="1"/>
      <p:bldP spid="27" grpId="0" animBg="1"/>
      <p:bldP spid="28" grpId="0" animBg="1"/>
      <p:bldP spid="28" grpId="1" animBg="1"/>
      <p:bldP spid="3" grpId="0" animBg="1"/>
      <p:bldP spid="7" grpId="0" animBg="1"/>
      <p:bldP spid="1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az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527" y="1378870"/>
            <a:ext cx="5432081" cy="509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System Odcinkowego Pomiaru Czasu Przejazdu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Imagen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124" y="1793960"/>
            <a:ext cx="7144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48" y="1793960"/>
            <a:ext cx="1001204" cy="100655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04" y="1663281"/>
            <a:ext cx="1852082" cy="110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Prążkowana strzałka w prawo 33"/>
          <p:cNvSpPr/>
          <p:nvPr/>
        </p:nvSpPr>
        <p:spPr>
          <a:xfrm>
            <a:off x="1171208" y="2122585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35" name="Prążkowana strzałka w prawo 34"/>
          <p:cNvSpPr/>
          <p:nvPr/>
        </p:nvSpPr>
        <p:spPr>
          <a:xfrm>
            <a:off x="2861505" y="2111960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36" name="Prążkowana strzałka w prawo 35"/>
          <p:cNvSpPr/>
          <p:nvPr/>
        </p:nvSpPr>
        <p:spPr>
          <a:xfrm>
            <a:off x="5521960" y="2021236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37" name="Prostokąt 36"/>
          <p:cNvSpPr/>
          <p:nvPr/>
        </p:nvSpPr>
        <p:spPr>
          <a:xfrm>
            <a:off x="106286" y="2721142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pl-PL" sz="105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Kamera ANPR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633873" y="2821901"/>
            <a:ext cx="1407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pl-PL" sz="105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Transmisja danych – technologia LDMS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3717781" y="2849227"/>
            <a:ext cx="16927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pl-PL" sz="105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Przetwarzanie danych</a:t>
            </a:r>
          </a:p>
        </p:txBody>
      </p:sp>
      <p:cxnSp>
        <p:nvCxnSpPr>
          <p:cNvPr id="43" name="Łącznik prosty ze strzałką 42"/>
          <p:cNvCxnSpPr/>
          <p:nvPr/>
        </p:nvCxnSpPr>
        <p:spPr>
          <a:xfrm>
            <a:off x="6795154" y="4064635"/>
            <a:ext cx="740359" cy="162043"/>
          </a:xfrm>
          <a:prstGeom prst="straightConnector1">
            <a:avLst/>
          </a:prstGeom>
          <a:ln w="38100">
            <a:solidFill>
              <a:srgbClr val="00AE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>
          <a:xfrm flipH="1">
            <a:off x="9173305" y="3777006"/>
            <a:ext cx="640556" cy="276225"/>
          </a:xfrm>
          <a:prstGeom prst="straightConnector1">
            <a:avLst/>
          </a:prstGeom>
          <a:ln w="38100">
            <a:solidFill>
              <a:srgbClr val="00AE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0" y="4719350"/>
            <a:ext cx="5446539" cy="2021240"/>
          </a:xfrm>
          <a:prstGeom prst="rect">
            <a:avLst/>
          </a:prstGeom>
        </p:spPr>
      </p:pic>
      <p:cxnSp>
        <p:nvCxnSpPr>
          <p:cNvPr id="16" name="Łącznik prosty ze strzałką 15"/>
          <p:cNvCxnSpPr/>
          <p:nvPr/>
        </p:nvCxnSpPr>
        <p:spPr>
          <a:xfrm flipH="1" flipV="1">
            <a:off x="609600" y="3021956"/>
            <a:ext cx="1066800" cy="2007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flipH="1" flipV="1">
            <a:off x="838200" y="3021956"/>
            <a:ext cx="3571845" cy="2235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46" descr="ITS POLSKA logo pl napis an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025" y="2395228"/>
            <a:ext cx="2057400" cy="10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System Monitoringu Wizyjnego na skrzyżowaniach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15" y="3076515"/>
            <a:ext cx="1001204" cy="1006558"/>
          </a:xfrm>
          <a:prstGeom prst="rect">
            <a:avLst/>
          </a:prstGeom>
        </p:spPr>
      </p:pic>
      <p:sp>
        <p:nvSpPr>
          <p:cNvPr id="12" name="Prążkowana strzałka w prawo 11"/>
          <p:cNvSpPr/>
          <p:nvPr/>
        </p:nvSpPr>
        <p:spPr>
          <a:xfrm>
            <a:off x="3068120" y="3409501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3" name="Prążkowana strzałka w prawo 12"/>
          <p:cNvSpPr/>
          <p:nvPr/>
        </p:nvSpPr>
        <p:spPr>
          <a:xfrm>
            <a:off x="4700298" y="3409502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762000" y="1514279"/>
            <a:ext cx="1080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1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Kamera monitoringu </a:t>
            </a:r>
            <a:r>
              <a:rPr lang="pl-PL" sz="1100" dirty="0" smtClean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wizyjnego na skrzyżowaniu</a:t>
            </a:r>
            <a:endParaRPr lang="pl-PL" sz="1100" dirty="0">
              <a:solidFill>
                <a:prstClr val="black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934200" y="6318334"/>
            <a:ext cx="2895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pl-PL" sz="14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Wizualizacja w Centrum SOSRD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74" y="1128802"/>
            <a:ext cx="6719525" cy="504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3438438" y="4247064"/>
            <a:ext cx="1407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pl-PL" sz="9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Transmisja danych – technologia LDMS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9" descr="ITS POLSKA logo pl napis 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1026" name="Picture 2" descr="Znalezione obrazy dla zapytania kamera bosch autodo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53" y="2436406"/>
            <a:ext cx="2054225" cy="16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divar bos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23" y="4721444"/>
            <a:ext cx="1843110" cy="18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/>
          <p:cNvSpPr/>
          <p:nvPr/>
        </p:nvSpPr>
        <p:spPr>
          <a:xfrm>
            <a:off x="1064680" y="6334633"/>
            <a:ext cx="27733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100" dirty="0" smtClean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Zapis materiału lokalnie na skrzyżowaniu</a:t>
            </a:r>
            <a:endParaRPr lang="pl-PL" sz="1100" dirty="0">
              <a:solidFill>
                <a:prstClr val="black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102870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Podsystem informacji dla kierowców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64080" y="3190150"/>
            <a:ext cx="112775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b="1" dirty="0">
                <a:latin typeface="+mj-lt"/>
              </a:rPr>
              <a:t>System Informacji o Ruchu </a:t>
            </a:r>
            <a:r>
              <a:rPr lang="pl-PL" sz="1400" dirty="0">
                <a:latin typeface="+mj-lt"/>
              </a:rPr>
              <a:t>stanowi integralną część Systemu Obszarowego Sterowania Ruchem Drogowym. System Informacji o Ruchu przekazuje informacje użyteczne dla uczestników ruchu. W zależności od wykorzystywanego środka przekazu może ona być przekazywana w zróżnicowanej formie znaków zmiennej treści oraz serwisu WWW </a:t>
            </a:r>
            <a:r>
              <a:rPr lang="pl-PL" sz="1400" dirty="0" smtClean="0">
                <a:latin typeface="+mj-lt"/>
              </a:rPr>
              <a:t>www.rtm.erzeszow.pl. </a:t>
            </a:r>
            <a:r>
              <a:rPr lang="pl-PL" sz="1400" dirty="0">
                <a:latin typeface="+mj-lt"/>
              </a:rPr>
              <a:t>System zapewnia możliwość przekazania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w </a:t>
            </a:r>
            <a:r>
              <a:rPr lang="pl-PL" sz="1400" dirty="0">
                <a:latin typeface="+mj-lt"/>
              </a:rPr>
              <a:t>czasie rzeczywistym informacji dla uczestników ruchu drogowego w postaci tekstowych i graficznych </a:t>
            </a:r>
            <a:br>
              <a:rPr lang="pl-PL" sz="1400" dirty="0">
                <a:latin typeface="+mj-lt"/>
              </a:rPr>
            </a:br>
            <a:r>
              <a:rPr lang="pl-PL" sz="1400" dirty="0">
                <a:latin typeface="+mj-lt"/>
              </a:rPr>
              <a:t>o zmiennej treści i przekazuje informacje o: utrudnieniach w ruchu, takich jak: wypadki, awarie pojazdów, roboty drogowe, imprezy masowe, panujących warunkach atmosferycznych (śnieg, lód, temperatura itp.), odcinkach ulic przeciążonych ruchem, robotach drogowych, trasach alternatywnych i czasach podróży.</a:t>
            </a:r>
          </a:p>
        </p:txBody>
      </p:sp>
      <p:pic>
        <p:nvPicPr>
          <p:cNvPr id="20" name="Picture 2" descr="http://www.resinet.pl/_foty_news/27798_150331101310_tzt-rzesz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0" y="1183555"/>
            <a:ext cx="3564456" cy="18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resinet.pl/_foty_news/29139_150703083314_podkarpac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20724"/>
            <a:ext cx="3564456" cy="187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rzeszow-news.pl/wp-content/uploads/2014/10/tabl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72" y="1199420"/>
            <a:ext cx="3564456" cy="19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3" y="5023810"/>
            <a:ext cx="3279228" cy="9906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 descr="ITS POLSKA logo pl napis an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6800" y="4543892"/>
            <a:ext cx="6764856" cy="226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36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" y="665508"/>
            <a:ext cx="937259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Informacja na tablicach o zmiennej treści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537710" y="1647801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+mj-lt"/>
              </a:rPr>
              <a:t>Utrudnienia w ruchu</a:t>
            </a:r>
          </a:p>
        </p:txBody>
      </p:sp>
      <p:pic>
        <p:nvPicPr>
          <p:cNvPr id="52" name="Obraz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81458"/>
            <a:ext cx="2057400" cy="11097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87" y="1284678"/>
            <a:ext cx="2057400" cy="1109730"/>
          </a:xfrm>
          <a:prstGeom prst="rect">
            <a:avLst/>
          </a:prstGeom>
        </p:spPr>
      </p:pic>
      <p:sp>
        <p:nvSpPr>
          <p:cNvPr id="54" name="pole tekstowe 53"/>
          <p:cNvSpPr txBox="1"/>
          <p:nvPr/>
        </p:nvSpPr>
        <p:spPr>
          <a:xfrm>
            <a:off x="609600" y="2641036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+mj-lt"/>
              </a:rPr>
              <a:t>Czasy przejazdu </a:t>
            </a:r>
            <a:r>
              <a:rPr lang="pl-PL" sz="1600" dirty="0" smtClean="0">
                <a:latin typeface="+mj-lt"/>
              </a:rPr>
              <a:t>przez </a:t>
            </a:r>
            <a:r>
              <a:rPr lang="pl-PL" sz="1600" dirty="0">
                <a:latin typeface="+mj-lt"/>
              </a:rPr>
              <a:t>arterie </a:t>
            </a:r>
            <a:r>
              <a:rPr lang="pl-PL" sz="1600" dirty="0" smtClean="0">
                <a:latin typeface="+mj-lt"/>
              </a:rPr>
              <a:t>miasta włącznie </a:t>
            </a:r>
            <a:br>
              <a:rPr lang="pl-PL" sz="1600" dirty="0" smtClean="0">
                <a:latin typeface="+mj-lt"/>
              </a:rPr>
            </a:br>
            <a:r>
              <a:rPr lang="pl-PL" sz="1600" dirty="0" smtClean="0">
                <a:latin typeface="+mj-lt"/>
              </a:rPr>
              <a:t>z trasami alternatywnymi</a:t>
            </a:r>
            <a:endParaRPr lang="pl-PL" sz="1600" dirty="0">
              <a:latin typeface="+mj-lt"/>
            </a:endParaRPr>
          </a:p>
        </p:txBody>
      </p:sp>
      <p:pic>
        <p:nvPicPr>
          <p:cNvPr id="55" name="Obraz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87" y="2717514"/>
            <a:ext cx="2057400" cy="1115205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17514"/>
            <a:ext cx="2057400" cy="1099954"/>
          </a:xfrm>
          <a:prstGeom prst="rect">
            <a:avLst/>
          </a:prstGeom>
        </p:spPr>
      </p:pic>
      <p:sp>
        <p:nvSpPr>
          <p:cNvPr id="57" name="pole tekstowe 56"/>
          <p:cNvSpPr txBox="1"/>
          <p:nvPr/>
        </p:nvSpPr>
        <p:spPr>
          <a:xfrm>
            <a:off x="621614" y="434387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+mj-lt"/>
              </a:rPr>
              <a:t>Roboty drogowe </a:t>
            </a:r>
            <a:r>
              <a:rPr lang="pl-PL" sz="1600" dirty="0" smtClean="0">
                <a:latin typeface="+mj-lt"/>
              </a:rPr>
              <a:t/>
            </a:r>
            <a:br>
              <a:rPr lang="pl-PL" sz="1600" dirty="0" smtClean="0">
                <a:latin typeface="+mj-lt"/>
              </a:rPr>
            </a:br>
            <a:r>
              <a:rPr lang="pl-PL" sz="1600" dirty="0" smtClean="0">
                <a:latin typeface="+mj-lt"/>
              </a:rPr>
              <a:t>i </a:t>
            </a:r>
            <a:r>
              <a:rPr lang="pl-PL" sz="1600" dirty="0">
                <a:latin typeface="+mj-lt"/>
              </a:rPr>
              <a:t>sytuacje nietypowe</a:t>
            </a:r>
          </a:p>
        </p:txBody>
      </p:sp>
      <p:pic>
        <p:nvPicPr>
          <p:cNvPr id="58" name="Obraz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28" y="4139244"/>
            <a:ext cx="2053472" cy="1109729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87" y="4145330"/>
            <a:ext cx="2057400" cy="1097555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374" y="1292744"/>
            <a:ext cx="2057400" cy="1108798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374" y="2717514"/>
            <a:ext cx="2057400" cy="1130811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50" y="4139244"/>
            <a:ext cx="2083324" cy="1110788"/>
          </a:xfrm>
          <a:prstGeom prst="rect">
            <a:avLst/>
          </a:prstGeom>
        </p:spPr>
      </p:pic>
      <p:sp>
        <p:nvSpPr>
          <p:cNvPr id="63" name="pole tekstowe 62"/>
          <p:cNvSpPr txBox="1"/>
          <p:nvPr/>
        </p:nvSpPr>
        <p:spPr>
          <a:xfrm>
            <a:off x="572850" y="5766289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+mj-lt"/>
              </a:rPr>
              <a:t>Informacje pogodowe</a:t>
            </a:r>
          </a:p>
        </p:txBody>
      </p:sp>
      <p:pic>
        <p:nvPicPr>
          <p:cNvPr id="64" name="Obraz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15" y="5570624"/>
            <a:ext cx="2053472" cy="1156275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570749"/>
            <a:ext cx="2057400" cy="1156275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59" y="5570624"/>
            <a:ext cx="2191029" cy="115627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22" descr="ITS POLSKA logo pl napis ang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" y="665508"/>
            <a:ext cx="10672165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Analiza i natychmiastowy dostęp do aktualnych danych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ITS POLSKA logo pl napis a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496057"/>
              </p:ext>
            </p:extLst>
          </p:nvPr>
        </p:nvGraphicFramePr>
        <p:xfrm>
          <a:off x="228600" y="992573"/>
          <a:ext cx="11658599" cy="5484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57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3" b="8294"/>
          <a:stretch/>
        </p:blipFill>
        <p:spPr>
          <a:xfrm>
            <a:off x="0" y="5"/>
            <a:ext cx="12192000" cy="6879771"/>
          </a:xfrm>
          <a:prstGeom prst="rect">
            <a:avLst/>
          </a:prstGeom>
          <a:solidFill>
            <a:srgbClr val="F3A07E"/>
          </a:solidFill>
          <a:ln>
            <a:solidFill>
              <a:srgbClr val="00AEF3"/>
            </a:solidFill>
          </a:ln>
        </p:spPr>
      </p:pic>
      <p:sp>
        <p:nvSpPr>
          <p:cNvPr id="2" name="pole tekstowe 1"/>
          <p:cNvSpPr txBox="1"/>
          <p:nvPr/>
        </p:nvSpPr>
        <p:spPr>
          <a:xfrm>
            <a:off x="5891312" y="3557049"/>
            <a:ext cx="6224488" cy="144910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 defTabSz="914296" fontAlgn="auto">
              <a:spcBef>
                <a:spcPts val="600"/>
              </a:spcBef>
              <a:spcAft>
                <a:spcPts val="0"/>
              </a:spcAft>
            </a:pP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cs typeface="+mn-cs"/>
              </a:rPr>
              <a:t>Inteligentne sterowanie ruchem drogowym</a:t>
            </a:r>
          </a:p>
          <a:p>
            <a:pPr defTabSz="914296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</a:pPr>
            <a:endParaRPr lang="pl-PL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cs typeface="+mn-cs"/>
            </a:endParaRPr>
          </a:p>
          <a:p>
            <a:pPr algn="r" defTabSz="914296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endParaRPr lang="pl-P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cs typeface="+mn-cs"/>
            </a:endParaRPr>
          </a:p>
          <a:p>
            <a:pPr algn="r" defTabSz="914296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cs typeface="+mn-cs"/>
              </a:rPr>
              <a:t>Krzysztof 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cs typeface="+mn-cs"/>
              </a:rPr>
              <a:t>Łakota</a:t>
            </a:r>
          </a:p>
          <a:p>
            <a:pPr algn="r" defTabSz="914296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endParaRPr lang="pl-PL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371766" y="5349936"/>
            <a:ext cx="2897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cs typeface="+mn-cs"/>
              </a:rPr>
              <a:t>Rzeszów, 24 – 25 listopada 2016r.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81600" y="293468"/>
            <a:ext cx="7010400" cy="1524000"/>
          </a:xfrm>
          <a:prstGeom prst="rect">
            <a:avLst/>
          </a:prstGeom>
          <a:solidFill>
            <a:srgbClr val="E44528"/>
          </a:solidFill>
          <a:ln>
            <a:solidFill>
              <a:srgbClr val="E44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6324600" y="439584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cs typeface="+mn-cs"/>
              </a:rPr>
              <a:t>Rzeszowski Inteligentny System Transportowy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9223392" y="5665196"/>
            <a:ext cx="3045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cs typeface="+mn-cs"/>
              </a:rPr>
              <a:t>Seminarium ITS, Hotel Prezydencki </a:t>
            </a:r>
          </a:p>
        </p:txBody>
      </p:sp>
      <p:pic>
        <p:nvPicPr>
          <p:cNvPr id="13" name="Obraz 12" descr="ITS POLSKA logo pl napis 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5610610"/>
            <a:ext cx="1066800" cy="426720"/>
          </a:xfrm>
          <a:prstGeom prst="rect">
            <a:avLst/>
          </a:prstGeom>
        </p:spPr>
      </p:pic>
      <p:pic>
        <p:nvPicPr>
          <p:cNvPr id="14" name="Obraz 2" descr="logo_rz_p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8293" y="5657713"/>
            <a:ext cx="914400" cy="28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9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723441"/>
            <a:ext cx="12191999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Analiza i </a:t>
            </a: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atychmiastowy dostęp do aktualnych danych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ITS POLSKA logo pl napis a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359495"/>
              </p:ext>
            </p:extLst>
          </p:nvPr>
        </p:nvGraphicFramePr>
        <p:xfrm>
          <a:off x="1" y="972115"/>
          <a:ext cx="11887200" cy="565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480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723441"/>
            <a:ext cx="12191999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Analiza i </a:t>
            </a: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atychmiastowy dostęp do aktualnych danych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3" name="Wykres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046623"/>
              </p:ext>
            </p:extLst>
          </p:nvPr>
        </p:nvGraphicFramePr>
        <p:xfrm>
          <a:off x="304800" y="1092768"/>
          <a:ext cx="11658600" cy="546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ITS POLSKA logo pl napis a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85344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Analiza i natychmiastowy dostęp do aktualnych danych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744276"/>
              </p:ext>
            </p:extLst>
          </p:nvPr>
        </p:nvGraphicFramePr>
        <p:xfrm>
          <a:off x="152400" y="1216790"/>
          <a:ext cx="11811000" cy="5565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53600" y="52159"/>
            <a:ext cx="1195651" cy="1989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 descr="ITS POLSKA logo pl napis 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5308" y="37749"/>
            <a:ext cx="1370233" cy="200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1905000"/>
            <a:ext cx="2131409" cy="162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owolny kształt 3"/>
          <p:cNvSpPr/>
          <p:nvPr/>
        </p:nvSpPr>
        <p:spPr>
          <a:xfrm>
            <a:off x="2577700" y="2355362"/>
            <a:ext cx="1435149" cy="869619"/>
          </a:xfrm>
          <a:custGeom>
            <a:avLst/>
            <a:gdLst>
              <a:gd name="connsiteX0" fmla="*/ 275228 w 1435149"/>
              <a:gd name="connsiteY0" fmla="*/ 3790 h 869619"/>
              <a:gd name="connsiteX1" fmla="*/ 46628 w 1435149"/>
              <a:gd name="connsiteY1" fmla="*/ 232390 h 869619"/>
              <a:gd name="connsiteX2" fmla="*/ 908 w 1435149"/>
              <a:gd name="connsiteY2" fmla="*/ 351262 h 869619"/>
              <a:gd name="connsiteX3" fmla="*/ 19196 w 1435149"/>
              <a:gd name="connsiteY3" fmla="*/ 488422 h 869619"/>
              <a:gd name="connsiteX4" fmla="*/ 55772 w 1435149"/>
              <a:gd name="connsiteY4" fmla="*/ 717022 h 869619"/>
              <a:gd name="connsiteX5" fmla="*/ 174644 w 1435149"/>
              <a:gd name="connsiteY5" fmla="*/ 854182 h 869619"/>
              <a:gd name="connsiteX6" fmla="*/ 458108 w 1435149"/>
              <a:gd name="connsiteY6" fmla="*/ 863326 h 869619"/>
              <a:gd name="connsiteX7" fmla="*/ 686708 w 1435149"/>
              <a:gd name="connsiteY7" fmla="*/ 826750 h 869619"/>
              <a:gd name="connsiteX8" fmla="*/ 942740 w 1435149"/>
              <a:gd name="connsiteY8" fmla="*/ 662158 h 869619"/>
              <a:gd name="connsiteX9" fmla="*/ 1290212 w 1435149"/>
              <a:gd name="connsiteY9" fmla="*/ 470134 h 869619"/>
              <a:gd name="connsiteX10" fmla="*/ 1354220 w 1435149"/>
              <a:gd name="connsiteY10" fmla="*/ 278110 h 869619"/>
              <a:gd name="connsiteX11" fmla="*/ 1390796 w 1435149"/>
              <a:gd name="connsiteY11" fmla="*/ 168382 h 869619"/>
              <a:gd name="connsiteX12" fmla="*/ 686708 w 1435149"/>
              <a:gd name="connsiteY12" fmla="*/ 95230 h 869619"/>
              <a:gd name="connsiteX13" fmla="*/ 275228 w 1435149"/>
              <a:gd name="connsiteY13" fmla="*/ 3790 h 86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5149" h="869619">
                <a:moveTo>
                  <a:pt x="275228" y="3790"/>
                </a:moveTo>
                <a:cubicBezTo>
                  <a:pt x="168548" y="26650"/>
                  <a:pt x="92348" y="174478"/>
                  <a:pt x="46628" y="232390"/>
                </a:cubicBezTo>
                <a:cubicBezTo>
                  <a:pt x="908" y="290302"/>
                  <a:pt x="5480" y="308590"/>
                  <a:pt x="908" y="351262"/>
                </a:cubicBezTo>
                <a:cubicBezTo>
                  <a:pt x="-3664" y="393934"/>
                  <a:pt x="10052" y="427462"/>
                  <a:pt x="19196" y="488422"/>
                </a:cubicBezTo>
                <a:cubicBezTo>
                  <a:pt x="28340" y="549382"/>
                  <a:pt x="29864" y="656062"/>
                  <a:pt x="55772" y="717022"/>
                </a:cubicBezTo>
                <a:cubicBezTo>
                  <a:pt x="81680" y="777982"/>
                  <a:pt x="107588" y="829798"/>
                  <a:pt x="174644" y="854182"/>
                </a:cubicBezTo>
                <a:cubicBezTo>
                  <a:pt x="241700" y="878566"/>
                  <a:pt x="372764" y="867898"/>
                  <a:pt x="458108" y="863326"/>
                </a:cubicBezTo>
                <a:cubicBezTo>
                  <a:pt x="543452" y="858754"/>
                  <a:pt x="605936" y="860278"/>
                  <a:pt x="686708" y="826750"/>
                </a:cubicBezTo>
                <a:cubicBezTo>
                  <a:pt x="767480" y="793222"/>
                  <a:pt x="842156" y="721594"/>
                  <a:pt x="942740" y="662158"/>
                </a:cubicBezTo>
                <a:cubicBezTo>
                  <a:pt x="1043324" y="602722"/>
                  <a:pt x="1221632" y="534142"/>
                  <a:pt x="1290212" y="470134"/>
                </a:cubicBezTo>
                <a:cubicBezTo>
                  <a:pt x="1358792" y="406126"/>
                  <a:pt x="1354220" y="278110"/>
                  <a:pt x="1354220" y="278110"/>
                </a:cubicBezTo>
                <a:cubicBezTo>
                  <a:pt x="1370984" y="227818"/>
                  <a:pt x="1502048" y="198862"/>
                  <a:pt x="1390796" y="168382"/>
                </a:cubicBezTo>
                <a:cubicBezTo>
                  <a:pt x="1279544" y="137902"/>
                  <a:pt x="875684" y="122662"/>
                  <a:pt x="686708" y="95230"/>
                </a:cubicBezTo>
                <a:cubicBezTo>
                  <a:pt x="497732" y="67798"/>
                  <a:pt x="381908" y="-19070"/>
                  <a:pt x="275228" y="3790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7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90678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System Dynamicznego Ważenia Pojazdów w Ruchu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12496" y="4648200"/>
            <a:ext cx="7869504" cy="206209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/>
            <a:r>
              <a:rPr lang="pl-PL" sz="16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Celem Systemu Dynamicznego Ważenia Pojazdów </a:t>
            </a:r>
            <a:r>
              <a:rPr lang="pl-PL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jest wykrywanie w potoku pojazdów, pojazdów przeciążonych lub przeładowanych oraz rejestracja informacji o wykrytych wykroczeniach. System monitorowania pojazdów składa się z punktów pomiarowych monitorujących ruch (zestawu czujników – płyt ważących) oraz z systemu centralnego umożliwiającego dostęp do zbieranych w czasie rzeczywistym. Stacja pomiarowa to czujniki zainstalowane w nawierzchni drogi (na każdym pasie ruchu), pętle indukcyjne, kamery do identyfikacji pojazdów ANPR, sterowniki </a:t>
            </a:r>
            <a:r>
              <a:rPr lang="pl-PL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oraz tablice o </a:t>
            </a:r>
            <a:r>
              <a:rPr lang="pl-PL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zmiennej treści.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3718" r="8822" b="24628"/>
          <a:stretch/>
        </p:blipFill>
        <p:spPr bwMode="auto">
          <a:xfrm>
            <a:off x="9982200" y="1333016"/>
            <a:ext cx="1368152" cy="164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8" t="1916" r="28515" b="79687"/>
          <a:stretch/>
        </p:blipFill>
        <p:spPr>
          <a:xfrm>
            <a:off x="9982038" y="2977912"/>
            <a:ext cx="1368314" cy="1505407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5" y="1344020"/>
            <a:ext cx="3885097" cy="156506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3" y="2899910"/>
            <a:ext cx="3885097" cy="1583409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42" y="1338195"/>
            <a:ext cx="5451458" cy="3148964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9" descr="ITS POLSKA logo pl napis an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2487" y="4492338"/>
            <a:ext cx="2739101" cy="182599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341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9629041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Zasada działania systemu preselekcji wagowej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6" descr="Aster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60" y="1843210"/>
            <a:ext cx="700766" cy="8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rostokąt 32"/>
          <p:cNvSpPr/>
          <p:nvPr/>
        </p:nvSpPr>
        <p:spPr>
          <a:xfrm>
            <a:off x="3072404" y="4195299"/>
            <a:ext cx="1656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Płyta ważąca DAW100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01" y="2517938"/>
            <a:ext cx="1001204" cy="1006558"/>
          </a:xfrm>
          <a:prstGeom prst="rect">
            <a:avLst/>
          </a:prstGeom>
        </p:spPr>
      </p:pic>
      <p:sp>
        <p:nvSpPr>
          <p:cNvPr id="35" name="Prostokąt 34"/>
          <p:cNvSpPr/>
          <p:nvPr/>
        </p:nvSpPr>
        <p:spPr>
          <a:xfrm>
            <a:off x="8515797" y="3839901"/>
            <a:ext cx="14076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pl-PL" sz="9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Centrum SOSRD</a:t>
            </a:r>
          </a:p>
        </p:txBody>
      </p:sp>
      <p:sp>
        <p:nvSpPr>
          <p:cNvPr id="36" name="Prążkowana strzałka w prawo 35"/>
          <p:cNvSpPr/>
          <p:nvPr/>
        </p:nvSpPr>
        <p:spPr>
          <a:xfrm>
            <a:off x="2438088" y="2838154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37" name="Prążkowana strzałka w prawo 36"/>
          <p:cNvSpPr/>
          <p:nvPr/>
        </p:nvSpPr>
        <p:spPr>
          <a:xfrm>
            <a:off x="4704804" y="2838153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38" name="Prążkowana strzałka w prawo 37"/>
          <p:cNvSpPr/>
          <p:nvPr/>
        </p:nvSpPr>
        <p:spPr>
          <a:xfrm>
            <a:off x="7136041" y="3029821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pic>
        <p:nvPicPr>
          <p:cNvPr id="39" name="Picture 2" descr="http://t2.ftcdn.net/jpg/00/52/15/53/160_F_52155374_SZ7N8idw4gWDlGGVeYrgKKVFf8Q5XlUq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" y="1702033"/>
            <a:ext cx="2336335" cy="229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wagotechnika.pl/uploads/fckeditor/sam/mobil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21" y="2978160"/>
            <a:ext cx="1765610" cy="8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65" y="1172058"/>
            <a:ext cx="5049435" cy="5076342"/>
          </a:xfrm>
          <a:prstGeom prst="rect">
            <a:avLst/>
          </a:prstGeom>
        </p:spPr>
      </p:pic>
      <p:sp>
        <p:nvSpPr>
          <p:cNvPr id="42" name="Prostokąt 41"/>
          <p:cNvSpPr/>
          <p:nvPr/>
        </p:nvSpPr>
        <p:spPr>
          <a:xfrm>
            <a:off x="9629041" y="2666082"/>
            <a:ext cx="2214372" cy="92637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44" name="Prostokąt 43"/>
          <p:cNvSpPr/>
          <p:nvPr/>
        </p:nvSpPr>
        <p:spPr>
          <a:xfrm>
            <a:off x="7248526" y="3592455"/>
            <a:ext cx="523874" cy="98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656670" y="4206569"/>
            <a:ext cx="15168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Przeciążony pojazd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5473910" y="4101602"/>
            <a:ext cx="1407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pl-PL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Transmisja danych – technologia LDMS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22" descr="ITS POLSKA logo pl napis an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56" y="4876800"/>
            <a:ext cx="3924300" cy="1200150"/>
          </a:xfrm>
          <a:prstGeom prst="rect">
            <a:avLst/>
          </a:prstGeom>
        </p:spPr>
      </p:pic>
      <p:sp>
        <p:nvSpPr>
          <p:cNvPr id="25" name="Prostokąt 24"/>
          <p:cNvSpPr/>
          <p:nvPr/>
        </p:nvSpPr>
        <p:spPr>
          <a:xfrm>
            <a:off x="7379448" y="4334327"/>
            <a:ext cx="316752" cy="542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24" name="Prążkowana strzałka w prawo 23"/>
          <p:cNvSpPr/>
          <p:nvPr/>
        </p:nvSpPr>
        <p:spPr>
          <a:xfrm>
            <a:off x="6328588" y="2847397"/>
            <a:ext cx="360039" cy="3405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32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100584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Uzyskane efekty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Wykres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893046"/>
              </p:ext>
            </p:extLst>
          </p:nvPr>
        </p:nvGraphicFramePr>
        <p:xfrm>
          <a:off x="152400" y="1242569"/>
          <a:ext cx="11658600" cy="5463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ITS POLSKA logo pl napis a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" y="665508"/>
            <a:ext cx="10623321" cy="36866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Plany na przyszłość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652558" y="1337836"/>
            <a:ext cx="92356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Rozbudowa systemu dynamicznej informacji dla kierowców i odcinkowego pomiaru czasu przejazdu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Rozbudowa sterowników sygnalizacji świetlnej zapewniająca rozszerzenie funkcjonalności pracy w systemie sterowania ruchem przy jednoczesnym zmniejszeniu zapotrzebowania na zużycie energii poprzez zastosowanie układów energooszczędnych dla diod LED o napięciu 40V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Rozbudowa systemu priorytetu dla autobusów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Stacje pomiarowe natężenia ruchu drogowego oraz pomiaru zanieczyszczenia parametrów środowiska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Rozbudowa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systemu dynamicznego ważenia pojazdów włącznie z rozbudową wag preselekcyjnych na wylotach w istniejących lokalizacjach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Rozbudowa istniejącego systemu monitoringu wizyjnego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Budowa stacji pomiarowych parametrów ruchu drogowego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1218952" y="1004765"/>
            <a:ext cx="28534" cy="3911606"/>
          </a:xfrm>
          <a:prstGeom prst="line">
            <a:avLst/>
          </a:prstGeom>
          <a:ln w="28575">
            <a:solidFill>
              <a:srgbClr val="DA7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1226604" y="1501252"/>
            <a:ext cx="411422" cy="1333"/>
          </a:xfrm>
          <a:prstGeom prst="straightConnector1">
            <a:avLst/>
          </a:prstGeom>
          <a:ln w="28575">
            <a:solidFill>
              <a:srgbClr val="DA75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1216289" y="2074220"/>
            <a:ext cx="411422" cy="1333"/>
          </a:xfrm>
          <a:prstGeom prst="straightConnector1">
            <a:avLst/>
          </a:prstGeom>
          <a:ln w="28575">
            <a:solidFill>
              <a:srgbClr val="DA75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1231361" y="3108559"/>
            <a:ext cx="411422" cy="1333"/>
          </a:xfrm>
          <a:prstGeom prst="straightConnector1">
            <a:avLst/>
          </a:prstGeom>
          <a:ln w="28575">
            <a:solidFill>
              <a:srgbClr val="DA75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1240220" y="3442963"/>
            <a:ext cx="411422" cy="1333"/>
          </a:xfrm>
          <a:prstGeom prst="straightConnector1">
            <a:avLst/>
          </a:prstGeom>
          <a:ln w="28575">
            <a:solidFill>
              <a:srgbClr val="DA75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1247486" y="4915038"/>
            <a:ext cx="411422" cy="1333"/>
          </a:xfrm>
          <a:prstGeom prst="straightConnector1">
            <a:avLst/>
          </a:prstGeom>
          <a:ln w="28575">
            <a:solidFill>
              <a:srgbClr val="DA75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1233870" y="3998239"/>
            <a:ext cx="411422" cy="1333"/>
          </a:xfrm>
          <a:prstGeom prst="straightConnector1">
            <a:avLst/>
          </a:prstGeom>
          <a:ln w="28575">
            <a:solidFill>
              <a:srgbClr val="DA75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1247486" y="4580634"/>
            <a:ext cx="411422" cy="1333"/>
          </a:xfrm>
          <a:prstGeom prst="straightConnector1">
            <a:avLst/>
          </a:prstGeom>
          <a:ln w="28575">
            <a:solidFill>
              <a:srgbClr val="DA75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27" descr="ITS POLSKA logo pl napis 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05200" y="2438400"/>
            <a:ext cx="4876800" cy="1143000"/>
          </a:xfrm>
        </p:spPr>
        <p:txBody>
          <a:bodyPr>
            <a:normAutofit/>
          </a:bodyPr>
          <a:lstStyle/>
          <a:p>
            <a:r>
              <a:rPr lang="pl-PL" u="sng" dirty="0"/>
              <a:t>Dziękuję za uwagę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66225" y="3581405"/>
            <a:ext cx="7874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Koordynator Projektu w zakresie SOSRD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Krzysztof Łakota</a:t>
            </a:r>
          </a:p>
        </p:txBody>
      </p:sp>
      <p:sp>
        <p:nvSpPr>
          <p:cNvPr id="4" name="Prostokąt 3"/>
          <p:cNvSpPr/>
          <p:nvPr/>
        </p:nvSpPr>
        <p:spPr>
          <a:xfrm>
            <a:off x="914400" y="5993497"/>
            <a:ext cx="944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SEMINARIUM „RZESZOWSKI INTELIGENTNY SYSTEM TRANSPORTOWY” </a:t>
            </a:r>
            <a:endParaRPr lang="pl-PL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Rzeszów, 24-25 listopada 2016 roku</a:t>
            </a:r>
            <a:endParaRPr lang="pl-PL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ITS POLSKA logo pl napis 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65116"/>
            <a:ext cx="11887200" cy="546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Prostokąt 18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0" y="665508"/>
            <a:ext cx="10004024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Komponenty Systemu Obszarowego Sterowania Ruchem Drogowym /SOSRD/ 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3" descr="ITS POLSKA logo pl napis a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3952112933"/>
              </p:ext>
            </p:extLst>
          </p:nvPr>
        </p:nvGraphicFramePr>
        <p:xfrm>
          <a:off x="2755526" y="342903"/>
          <a:ext cx="6781799" cy="6476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7" name="Obraz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81" y="1439730"/>
            <a:ext cx="1768442" cy="107214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8" name="Picture 4" descr="http://supernowosci24.pl/wp-content/uploads/2014/12/Skrzy%C5%BCowania-pod-czujnym-okiem-kamer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22" y="4771301"/>
            <a:ext cx="1732765" cy="108297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243" y="1439728"/>
            <a:ext cx="1808022" cy="11101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3" y="2922221"/>
            <a:ext cx="1757816" cy="13183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3" y="4771301"/>
            <a:ext cx="1707362" cy="12805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7792" y="2922223"/>
            <a:ext cx="1691054" cy="124866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018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1" y="665508"/>
            <a:ext cx="853439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 ITS Rzeszów w liczbach – zakres SOSRD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52400" y="1221118"/>
            <a:ext cx="11811000" cy="495519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 sygnalizacji świetlnych wpiętych do systemu nadrzędnego </a:t>
            </a:r>
            <a:r>
              <a:rPr lang="pl-PL" sz="1900" b="1" dirty="0" err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Sitraffic</a:t>
            </a:r>
            <a:r>
              <a:rPr lang="pl-PL" sz="19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SCALA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 kamery monitoringu wizyjnego pracujące w systemie nadzoru pod aplikacją </a:t>
            </a:r>
            <a:r>
              <a:rPr lang="pl-PL" sz="1900" b="1" dirty="0" err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Bosh</a:t>
            </a:r>
            <a:r>
              <a:rPr lang="pl-PL" sz="19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Video Management System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69 kamer do rozpoznawania tablic rejestracyjnych pracujących w podsystemie Odcinkowego Pomiaru Czasu Przejazdu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700 detektorów w postaci pętli indukcyjnych zatopionych w jezdni pełniących funkcję detekcji systemowej jak również strategicznej 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230 detektorów bezinwazyjnych – </a:t>
            </a:r>
            <a:r>
              <a:rPr lang="pl-PL" sz="1900" dirty="0" err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wideodetekcja</a:t>
            </a: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w funkcji detekcji lokalnej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obszary sterowania obszarowego – optymalizacja sieciowa </a:t>
            </a:r>
            <a:r>
              <a:rPr lang="pl-PL" sz="19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MOTION, </a:t>
            </a: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obszarów korytarzy koordynowanych liniowo</a:t>
            </a:r>
            <a:endParaRPr lang="pl-PL" sz="1900" b="1" dirty="0" smtClean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 tablice informacyjne o zmiennej treści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stacji osłony meteorologicznej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odbiorników do realizacji priorytetu dla transportu zbiorowego /odcinki objęte pasem autobusowym/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61 jednostek radiowych w technologii </a:t>
            </a:r>
            <a:r>
              <a:rPr lang="pl-PL" sz="19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LDMS</a:t>
            </a: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transmisja danych /skrzyżowania z sygnalizacją świetlną, WIM/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 jednostek radiowych w technologii </a:t>
            </a:r>
            <a:r>
              <a:rPr lang="pl-PL" sz="1900" b="1" dirty="0" err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WiMax</a:t>
            </a:r>
            <a:r>
              <a:rPr lang="pl-PL" sz="19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transmisja danych /VMS/</a:t>
            </a:r>
          </a:p>
        </p:txBody>
      </p:sp>
      <p:pic>
        <p:nvPicPr>
          <p:cNvPr id="8" name="Obraz 7" descr="ITS POLSKA logo pl napis a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0" y="665508"/>
            <a:ext cx="96012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Zapewnienie optymalnej współpracy na wszystkich poziomach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52600" y="1371605"/>
            <a:ext cx="8662192" cy="4800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 sz="1600" b="0">
              <a:latin typeface="+mj-lt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3384555" y="4960937"/>
            <a:ext cx="4935537" cy="869950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45791" dir="3378596" algn="ctr" rotWithShape="0">
              <a:schemeClr val="bg2"/>
            </a:outerShdw>
          </a:effectLst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>
              <a:latin typeface="+mj-lt"/>
            </a:endParaRP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3384555" y="4960942"/>
            <a:ext cx="4937125" cy="296863"/>
          </a:xfrm>
          <a:prstGeom prst="rect">
            <a:avLst/>
          </a:prstGeom>
          <a:solidFill>
            <a:srgbClr val="77A5D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altLang="pl-PL" sz="1400" i="1">
                <a:solidFill>
                  <a:schemeClr val="bg1"/>
                </a:solidFill>
                <a:latin typeface="+mj-lt"/>
              </a:rPr>
              <a:t>Poziom operacyjny</a:t>
            </a:r>
            <a:endParaRPr lang="de-DE" altLang="pl-PL" sz="1400" i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5019927" y="5305425"/>
            <a:ext cx="1720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dirty="0">
                <a:solidFill>
                  <a:srgbClr val="4D4D4D"/>
                </a:solidFill>
                <a:latin typeface="+mj-lt"/>
              </a:rPr>
              <a:t>Detekcja ruchu</a:t>
            </a:r>
            <a:endParaRPr lang="en-US" altLang="pl-PL" dirty="0">
              <a:solidFill>
                <a:srgbClr val="4D4D4D"/>
              </a:solidFill>
              <a:latin typeface="+mj-lt"/>
            </a:endParaRPr>
          </a:p>
          <a:p>
            <a:pPr eaLnBrk="1" hangingPunct="1"/>
            <a:r>
              <a:rPr lang="pl-PL" altLang="pl-PL" dirty="0" smtClean="0">
                <a:solidFill>
                  <a:srgbClr val="4D4D4D"/>
                </a:solidFill>
                <a:latin typeface="+mj-lt"/>
              </a:rPr>
              <a:t>Sygnalizacja </a:t>
            </a:r>
            <a:r>
              <a:rPr lang="pl-PL" altLang="pl-PL" dirty="0">
                <a:solidFill>
                  <a:srgbClr val="4D4D4D"/>
                </a:solidFill>
                <a:latin typeface="+mj-lt"/>
              </a:rPr>
              <a:t>drogowa</a:t>
            </a:r>
            <a:endParaRPr lang="en-US" altLang="pl-PL" dirty="0">
              <a:solidFill>
                <a:srgbClr val="4D4D4D"/>
              </a:solidFill>
              <a:latin typeface="+mj-lt"/>
            </a:endParaRPr>
          </a:p>
        </p:txBody>
      </p:sp>
      <p:sp>
        <p:nvSpPr>
          <p:cNvPr id="13" name="Rectangle 38"/>
          <p:cNvSpPr>
            <a:spLocks noChangeArrowheads="1"/>
          </p:cNvSpPr>
          <p:nvPr/>
        </p:nvSpPr>
        <p:spPr bwMode="auto">
          <a:xfrm>
            <a:off x="3384550" y="3709987"/>
            <a:ext cx="4933950" cy="869950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45791" dir="3378596" algn="ctr" rotWithShape="0">
              <a:schemeClr val="bg2"/>
            </a:outerShdw>
          </a:effectLst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>
              <a:latin typeface="+mj-lt"/>
            </a:endParaRP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3384550" y="3709992"/>
            <a:ext cx="4933950" cy="282575"/>
          </a:xfrm>
          <a:prstGeom prst="rect">
            <a:avLst/>
          </a:prstGeom>
          <a:solidFill>
            <a:srgbClr val="77A5D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altLang="pl-PL" sz="1400" i="1">
                <a:solidFill>
                  <a:schemeClr val="bg1"/>
                </a:solidFill>
                <a:latin typeface="+mj-lt"/>
              </a:rPr>
              <a:t>Poziom taktyczny</a:t>
            </a:r>
            <a:endParaRPr lang="de-DE" altLang="pl-PL" sz="1400" i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5019927" y="4135460"/>
            <a:ext cx="18692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dirty="0" smtClean="0">
                <a:solidFill>
                  <a:srgbClr val="4D4D4D"/>
                </a:solidFill>
                <a:latin typeface="+mj-lt"/>
              </a:rPr>
              <a:t>Sterowniki lokalne </a:t>
            </a:r>
            <a:endParaRPr lang="en-US" altLang="pl-PL" dirty="0">
              <a:solidFill>
                <a:srgbClr val="4D4D4D"/>
              </a:solidFill>
              <a:latin typeface="+mj-lt"/>
            </a:endParaRPr>
          </a:p>
        </p:txBody>
      </p:sp>
      <p:sp>
        <p:nvSpPr>
          <p:cNvPr id="18" name="Line 45"/>
          <p:cNvSpPr>
            <a:spLocks noChangeShapeType="1"/>
          </p:cNvSpPr>
          <p:nvPr/>
        </p:nvSpPr>
        <p:spPr bwMode="auto">
          <a:xfrm flipV="1">
            <a:off x="3954462" y="4624392"/>
            <a:ext cx="0" cy="269875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19" name="Line 46"/>
          <p:cNvSpPr>
            <a:spLocks noChangeShapeType="1"/>
          </p:cNvSpPr>
          <p:nvPr/>
        </p:nvSpPr>
        <p:spPr bwMode="auto">
          <a:xfrm flipV="1">
            <a:off x="3911600" y="3392492"/>
            <a:ext cx="0" cy="269875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0" name="Line 48"/>
          <p:cNvSpPr>
            <a:spLocks noChangeShapeType="1"/>
          </p:cNvSpPr>
          <p:nvPr/>
        </p:nvSpPr>
        <p:spPr bwMode="auto">
          <a:xfrm flipV="1">
            <a:off x="2776537" y="2913067"/>
            <a:ext cx="0" cy="2525713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1" name="Line 49"/>
          <p:cNvSpPr>
            <a:spLocks noChangeShapeType="1"/>
          </p:cNvSpPr>
          <p:nvPr/>
        </p:nvSpPr>
        <p:spPr bwMode="auto">
          <a:xfrm>
            <a:off x="2763837" y="5438775"/>
            <a:ext cx="514350" cy="0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2" name="Line 50"/>
          <p:cNvSpPr>
            <a:spLocks noChangeShapeType="1"/>
          </p:cNvSpPr>
          <p:nvPr/>
        </p:nvSpPr>
        <p:spPr bwMode="auto">
          <a:xfrm>
            <a:off x="2763837" y="2913062"/>
            <a:ext cx="514350" cy="0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3" name="Line 52"/>
          <p:cNvSpPr>
            <a:spLocks noChangeShapeType="1"/>
          </p:cNvSpPr>
          <p:nvPr/>
        </p:nvSpPr>
        <p:spPr bwMode="auto">
          <a:xfrm>
            <a:off x="7597775" y="3392492"/>
            <a:ext cx="0" cy="269875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4" name="Line 53"/>
          <p:cNvSpPr>
            <a:spLocks noChangeShapeType="1"/>
          </p:cNvSpPr>
          <p:nvPr/>
        </p:nvSpPr>
        <p:spPr bwMode="auto">
          <a:xfrm>
            <a:off x="7583487" y="4638680"/>
            <a:ext cx="0" cy="269875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5" name="Line 54"/>
          <p:cNvSpPr>
            <a:spLocks noChangeShapeType="1"/>
          </p:cNvSpPr>
          <p:nvPr/>
        </p:nvSpPr>
        <p:spPr bwMode="auto">
          <a:xfrm flipV="1">
            <a:off x="8901112" y="2911475"/>
            <a:ext cx="0" cy="2525712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7" name="Line 55"/>
          <p:cNvSpPr>
            <a:spLocks noChangeShapeType="1"/>
          </p:cNvSpPr>
          <p:nvPr/>
        </p:nvSpPr>
        <p:spPr bwMode="auto">
          <a:xfrm>
            <a:off x="8394700" y="2913062"/>
            <a:ext cx="514350" cy="0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8" name="Line 56"/>
          <p:cNvSpPr>
            <a:spLocks noChangeShapeType="1"/>
          </p:cNvSpPr>
          <p:nvPr/>
        </p:nvSpPr>
        <p:spPr bwMode="auto">
          <a:xfrm flipH="1">
            <a:off x="8394700" y="5437187"/>
            <a:ext cx="514350" cy="0"/>
          </a:xfrm>
          <a:prstGeom prst="line">
            <a:avLst/>
          </a:prstGeom>
          <a:noFill/>
          <a:ln w="38100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29" name="Text Box 57"/>
          <p:cNvSpPr txBox="1">
            <a:spLocks noChangeArrowheads="1"/>
          </p:cNvSpPr>
          <p:nvPr/>
        </p:nvSpPr>
        <p:spPr bwMode="auto">
          <a:xfrm rot="16200000">
            <a:off x="1758636" y="3904555"/>
            <a:ext cx="15960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400" dirty="0">
                <a:latin typeface="+mj-lt"/>
              </a:rPr>
              <a:t>Dane operacyjne</a:t>
            </a:r>
            <a:endParaRPr lang="en-US" altLang="pl-PL" sz="1400" dirty="0">
              <a:latin typeface="+mj-lt"/>
            </a:endParaRP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8851104" y="3797657"/>
            <a:ext cx="15636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400" dirty="0">
                <a:latin typeface="+mj-lt"/>
              </a:rPr>
              <a:t>Sterowanie, rekomendacja </a:t>
            </a:r>
            <a:r>
              <a:rPr lang="pl-PL" altLang="pl-PL" sz="1400" dirty="0" smtClean="0">
                <a:latin typeface="+mj-lt"/>
              </a:rPr>
              <a:t>przesyłanie </a:t>
            </a:r>
            <a:r>
              <a:rPr lang="pl-PL" altLang="pl-PL" sz="1400" dirty="0">
                <a:latin typeface="+mj-lt"/>
              </a:rPr>
              <a:t>danych</a:t>
            </a:r>
            <a:endParaRPr lang="en-US" altLang="pl-PL" sz="1400" dirty="0">
              <a:latin typeface="+mj-lt"/>
            </a:endParaRPr>
          </a:p>
        </p:txBody>
      </p:sp>
      <p:sp>
        <p:nvSpPr>
          <p:cNvPr id="33" name="Rectangle 42"/>
          <p:cNvSpPr>
            <a:spLocks noChangeArrowheads="1"/>
          </p:cNvSpPr>
          <p:nvPr/>
        </p:nvSpPr>
        <p:spPr bwMode="auto">
          <a:xfrm>
            <a:off x="3384555" y="1968500"/>
            <a:ext cx="4935537" cy="1376362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45791" dir="3378596" algn="ctr" rotWithShape="0">
              <a:schemeClr val="bg2"/>
            </a:outerShdw>
          </a:effectLst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>
              <a:latin typeface="+mj-lt"/>
            </a:endParaRPr>
          </a:p>
        </p:txBody>
      </p:sp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3382962" y="1968500"/>
            <a:ext cx="4933950" cy="296862"/>
          </a:xfrm>
          <a:prstGeom prst="rect">
            <a:avLst/>
          </a:prstGeom>
          <a:solidFill>
            <a:srgbClr val="77A5D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altLang="pl-PL" sz="1400" i="1" dirty="0">
                <a:solidFill>
                  <a:schemeClr val="bg1"/>
                </a:solidFill>
                <a:latin typeface="+mj-lt"/>
              </a:rPr>
              <a:t>Poziom strategiczny</a:t>
            </a:r>
            <a:endParaRPr lang="de-DE" altLang="pl-PL" sz="1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4371668" y="2301880"/>
            <a:ext cx="29867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dirty="0">
                <a:solidFill>
                  <a:srgbClr val="4D4D4D"/>
                </a:solidFill>
                <a:latin typeface="+mj-lt"/>
              </a:rPr>
              <a:t>System Zarządzania </a:t>
            </a:r>
            <a:r>
              <a:rPr lang="pl-PL" altLang="pl-PL" dirty="0" smtClean="0">
                <a:solidFill>
                  <a:srgbClr val="4D4D4D"/>
                </a:solidFill>
                <a:latin typeface="+mj-lt"/>
              </a:rPr>
              <a:t>Ruchem - Centrala</a:t>
            </a:r>
            <a:endParaRPr lang="en-US" altLang="pl-PL" dirty="0">
              <a:solidFill>
                <a:srgbClr val="4D4D4D"/>
              </a:solidFill>
              <a:latin typeface="+mj-lt"/>
            </a:endParaRPr>
          </a:p>
        </p:txBody>
      </p:sp>
      <p:sp>
        <p:nvSpPr>
          <p:cNvPr id="36" name="Rectangle 59"/>
          <p:cNvSpPr>
            <a:spLocks noChangeArrowheads="1"/>
          </p:cNvSpPr>
          <p:nvPr/>
        </p:nvSpPr>
        <p:spPr bwMode="auto">
          <a:xfrm>
            <a:off x="3503617" y="2713037"/>
            <a:ext cx="1089025" cy="508000"/>
          </a:xfrm>
          <a:prstGeom prst="rect">
            <a:avLst/>
          </a:prstGeom>
          <a:solidFill>
            <a:srgbClr val="77A5D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dirty="0">
                <a:solidFill>
                  <a:schemeClr val="bg1"/>
                </a:solidFill>
                <a:latin typeface="+mj-lt"/>
              </a:rPr>
              <a:t>Zbieranie </a:t>
            </a:r>
          </a:p>
          <a:p>
            <a:pPr eaLnBrk="1" hangingPunct="1"/>
            <a:r>
              <a:rPr lang="pl-PL" altLang="pl-PL" dirty="0">
                <a:solidFill>
                  <a:schemeClr val="bg1"/>
                </a:solidFill>
                <a:latin typeface="+mj-lt"/>
              </a:rPr>
              <a:t>Danych</a:t>
            </a:r>
            <a:endParaRPr lang="en-US" altLang="pl-P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ctangle 60"/>
          <p:cNvSpPr>
            <a:spLocks noChangeArrowheads="1"/>
          </p:cNvSpPr>
          <p:nvPr/>
        </p:nvSpPr>
        <p:spPr bwMode="auto">
          <a:xfrm>
            <a:off x="5319717" y="2713037"/>
            <a:ext cx="1089025" cy="508000"/>
          </a:xfrm>
          <a:prstGeom prst="rect">
            <a:avLst/>
          </a:prstGeom>
          <a:solidFill>
            <a:srgbClr val="77A5D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bg1"/>
                </a:solidFill>
                <a:latin typeface="+mj-lt"/>
              </a:rPr>
              <a:t>Analiza i </a:t>
            </a:r>
          </a:p>
          <a:p>
            <a:pPr eaLnBrk="1" hangingPunct="1"/>
            <a:r>
              <a:rPr lang="pl-PL" altLang="pl-PL">
                <a:solidFill>
                  <a:schemeClr val="bg1"/>
                </a:solidFill>
                <a:latin typeface="+mj-lt"/>
              </a:rPr>
              <a:t>ocena</a:t>
            </a:r>
            <a:endParaRPr lang="en-US" altLang="pl-PL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Rectangle 61"/>
          <p:cNvSpPr>
            <a:spLocks noChangeArrowheads="1"/>
          </p:cNvSpPr>
          <p:nvPr/>
        </p:nvSpPr>
        <p:spPr bwMode="auto">
          <a:xfrm>
            <a:off x="7091367" y="2713037"/>
            <a:ext cx="1089025" cy="508000"/>
          </a:xfrm>
          <a:prstGeom prst="rect">
            <a:avLst/>
          </a:prstGeom>
          <a:solidFill>
            <a:srgbClr val="77A5D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bg1"/>
                </a:solidFill>
                <a:latin typeface="+mj-lt"/>
              </a:rPr>
              <a:t>Zarządzanie </a:t>
            </a:r>
          </a:p>
          <a:p>
            <a:pPr eaLnBrk="1" hangingPunct="1"/>
            <a:r>
              <a:rPr lang="pl-PL" altLang="pl-PL">
                <a:solidFill>
                  <a:schemeClr val="bg1"/>
                </a:solidFill>
                <a:latin typeface="+mj-lt"/>
              </a:rPr>
              <a:t>Strategiczne</a:t>
            </a:r>
            <a:endParaRPr lang="en-US" altLang="pl-PL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Line 62"/>
          <p:cNvSpPr>
            <a:spLocks noChangeShapeType="1"/>
          </p:cNvSpPr>
          <p:nvPr/>
        </p:nvSpPr>
        <p:spPr bwMode="auto">
          <a:xfrm>
            <a:off x="4691062" y="2913062"/>
            <a:ext cx="514350" cy="0"/>
          </a:xfrm>
          <a:prstGeom prst="line">
            <a:avLst/>
          </a:prstGeom>
          <a:noFill/>
          <a:ln w="28575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sp>
        <p:nvSpPr>
          <p:cNvPr id="40" name="Line 63"/>
          <p:cNvSpPr>
            <a:spLocks noChangeShapeType="1"/>
          </p:cNvSpPr>
          <p:nvPr/>
        </p:nvSpPr>
        <p:spPr bwMode="auto">
          <a:xfrm>
            <a:off x="6492875" y="2913062"/>
            <a:ext cx="514350" cy="0"/>
          </a:xfrm>
          <a:prstGeom prst="line">
            <a:avLst/>
          </a:prstGeom>
          <a:noFill/>
          <a:ln w="28575">
            <a:solidFill>
              <a:srgbClr val="77A5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>
              <a:latin typeface="+mj-lt"/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42" descr="ITS POLSKA logo pl napis 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96012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System sterowania ruchem drogowym – </a:t>
            </a:r>
            <a:r>
              <a:rPr lang="pl-PL" b="1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Sitraffic</a:t>
            </a:r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SCALA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88999" y="3500207"/>
            <a:ext cx="2226368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sz="1400" dirty="0">
                <a:latin typeface="+mj-lt"/>
              </a:rPr>
              <a:t>Mapa GIS z obiektami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133244" y="3546386"/>
            <a:ext cx="1661049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sz="1400" dirty="0">
                <a:latin typeface="+mj-lt"/>
              </a:rPr>
              <a:t>Nadzór pracy TASS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133278" y="6316171"/>
            <a:ext cx="2067121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sz="1400" dirty="0">
                <a:latin typeface="+mj-lt"/>
              </a:rPr>
              <a:t>Plany sygnalizacyjne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4903972" y="6316171"/>
            <a:ext cx="2384052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sz="1400" dirty="0">
                <a:latin typeface="+mj-lt"/>
              </a:rPr>
              <a:t>Wiązki koordynacyjne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7848599" y="1243175"/>
            <a:ext cx="4074368" cy="4832082"/>
          </a:xfrm>
          <a:prstGeom prst="rect">
            <a:avLst/>
          </a:prstGeom>
          <a:noFill/>
        </p:spPr>
        <p:txBody>
          <a:bodyPr wrap="square" lIns="91430" tIns="45715" rIns="91430" bIns="45715" numCol="1">
            <a:spAutoFit/>
          </a:bodyPr>
          <a:lstStyle/>
          <a:p>
            <a:pPr algn="just"/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Centrala SITRAFFIC Scala/Concert  to narzędzie, które wspiera wiele procesów m. in.: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strategiczne sterowanie i zarządzanie ruchem,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zbieranie, archiwizacja i wizualizacja on-line danych o ruchu oraz sygnałów wejściowych i wyjściowych (wizualizacja obciążeń sieci, pracy </a:t>
            </a:r>
            <a:r>
              <a:rPr lang="pl-PL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urządzeń),</a:t>
            </a:r>
            <a:endParaRPr lang="pl-PL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wizualizacja, ocena jakościowa i ilościowa </a:t>
            </a:r>
            <a:r>
              <a:rPr lang="pl-PL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sterowania </a:t>
            </a: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sygnalizacjami świetlnymi,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wizualizacja, ocena jakościowa i ilościowa nadawania priorytetów dla transportu zbiorowego,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monitorowanie i wizualizacja obciążeń sieci drogowej,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projektowanie, symulację i programowanie algorytmów sterowania ruchem drogowym,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zarządzanie </a:t>
            </a: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informacją przesyłaną na </a:t>
            </a:r>
            <a:r>
              <a:rPr lang="pl-PL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tablice o zmiennej </a:t>
            </a: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treści tablice tekstowe oraz do mediów,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monitorowanie, obsługa i zarządzanie serwisem urządzeń.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3684171" cy="2281007"/>
          </a:xfrm>
          <a:prstGeom prst="rect">
            <a:avLst/>
          </a:prstGeom>
          <a:solidFill>
            <a:srgbClr val="E85A36"/>
          </a:solidFill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72" y="1211951"/>
            <a:ext cx="3684171" cy="2305259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71" y="3884217"/>
            <a:ext cx="3684171" cy="2395129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807973"/>
            <a:ext cx="3684170" cy="2454705"/>
          </a:xfrm>
          <a:prstGeom prst="rect">
            <a:avLst/>
          </a:prstGeom>
        </p:spPr>
      </p:pic>
      <p:pic>
        <p:nvPicPr>
          <p:cNvPr id="23" name="Obraz 22" descr="ITS POLSKA logo pl napis 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78486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System sterowania ruchem drogowym – </a:t>
            </a:r>
            <a:r>
              <a:rPr lang="pl-PL" b="1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Sitraffic</a:t>
            </a:r>
            <a:r>
              <a:rPr lang="pl-PL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SCALA</a:t>
            </a:r>
            <a:endParaRPr lang="pl-PL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33400" y="3492364"/>
            <a:ext cx="3131485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sz="1400" dirty="0">
                <a:latin typeface="+mj-lt"/>
              </a:rPr>
              <a:t>Obliczenia czasów międzyzielonych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115558" y="3455301"/>
            <a:ext cx="2219803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sz="1400" dirty="0">
                <a:latin typeface="+mj-lt"/>
              </a:rPr>
              <a:t>Logika dla akomodacji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066800" y="6261796"/>
            <a:ext cx="2200660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sz="1400" dirty="0">
                <a:latin typeface="+mj-lt"/>
              </a:rPr>
              <a:t>Planowanie sieci ulicznej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4905803" y="6241206"/>
            <a:ext cx="2639311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pl-PL" sz="1400" dirty="0">
                <a:latin typeface="+mj-lt"/>
              </a:rPr>
              <a:t>Symulacja poprawności </a:t>
            </a:r>
            <a:br>
              <a:rPr lang="pl-PL" sz="1400" dirty="0">
                <a:latin typeface="+mj-lt"/>
              </a:rPr>
            </a:br>
            <a:r>
              <a:rPr lang="pl-PL" sz="1400" dirty="0">
                <a:latin typeface="+mj-lt"/>
              </a:rPr>
              <a:t>i implementacja w sterowniku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7941178" y="1202146"/>
            <a:ext cx="4022222" cy="5155247"/>
          </a:xfrm>
          <a:prstGeom prst="rect">
            <a:avLst/>
          </a:prstGeom>
          <a:noFill/>
        </p:spPr>
        <p:txBody>
          <a:bodyPr wrap="square" lIns="91430" tIns="45715" rIns="91430" bIns="45715" numCol="1">
            <a:spAutoFit/>
          </a:bodyPr>
          <a:lstStyle/>
          <a:p>
            <a:pPr algn="just">
              <a:lnSpc>
                <a:spcPts val="1400"/>
              </a:lnSpc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 ramach funkcjonowania centrum realizowane są następujące metody do realizacji następujących celów</a:t>
            </a:r>
            <a:r>
              <a:rPr lang="pl-PL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algn="just">
              <a:lnSpc>
                <a:spcPts val="1400"/>
              </a:lnSpc>
            </a:pPr>
            <a:endParaRPr lang="pl-PL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strategiczne sterowanie ruchem z użyciem metod makroskopowych zależne od ruchu,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zdalne monitorowanie sterowników sygnalizacji świetlnej i innych urządzeń podłączonych do centrum sterowania,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zdalne monitorowanie i wizualizacja obciążeń sieci,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wizualizacja, ocena jakościowa i ilościowa sterowania sygnalizacjami świetlnymi,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zbieranie, archiwizacja i wizualizacja stanów detektorów wykorzystywanych dla nadawania priorytetu pojazdom transportu indywidualnego i publicznego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symulacja i wizualizacja projektów sterowania,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pomiar czasu podróży,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monitoring wizyjny miasta poprzez kamery CCTV,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informacja dla użytkowników poprzez stronę WWW,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informacja dla użytkowników poprzez tablice o zmiennej treści </a:t>
            </a:r>
            <a:r>
              <a:rPr lang="pl-PL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VMS,</a:t>
            </a:r>
          </a:p>
          <a:p>
            <a:pPr marL="171450" indent="-171450" algn="just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ea typeface="Verdana" panose="020B0604030504040204" pitchFamily="34" charset="0"/>
                <a:cs typeface="Verdana" panose="020B0604030504040204" pitchFamily="34" charset="0"/>
              </a:rPr>
              <a:t>planowanie systemu </a:t>
            </a:r>
            <a:r>
              <a:rPr lang="pl-PL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transportowego</a:t>
            </a:r>
            <a:endParaRPr lang="pl-PL" sz="1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ts val="1400"/>
              </a:lnSpc>
            </a:pPr>
            <a:endParaRPr lang="pl-PL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43" y="1214137"/>
            <a:ext cx="3669700" cy="2269744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5" y="1235428"/>
            <a:ext cx="3685305" cy="2261681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4" y="3807973"/>
            <a:ext cx="3685305" cy="2454705"/>
          </a:xfrm>
          <a:prstGeom prst="rect">
            <a:avLst/>
          </a:prstGeom>
        </p:spPr>
      </p:pic>
      <p:pic>
        <p:nvPicPr>
          <p:cNvPr id="6146" name="Picture 2" descr="Znalezione obrazy dla zapytania simulation PTV VISSIM 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12" y="3884217"/>
            <a:ext cx="3667130" cy="23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27" descr="ITS POLSKA logo pl napis an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23248"/>
            <a:ext cx="11734799" cy="558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Dowolny kształt 11"/>
          <p:cNvSpPr/>
          <p:nvPr/>
        </p:nvSpPr>
        <p:spPr>
          <a:xfrm>
            <a:off x="838200" y="2768600"/>
            <a:ext cx="6781800" cy="3632200"/>
          </a:xfrm>
          <a:custGeom>
            <a:avLst/>
            <a:gdLst>
              <a:gd name="connsiteX0" fmla="*/ 1639550 w 5227300"/>
              <a:gd name="connsiteY0" fmla="*/ 0 h 3621685"/>
              <a:gd name="connsiteX1" fmla="*/ 947400 w 5227300"/>
              <a:gd name="connsiteY1" fmla="*/ 431800 h 3621685"/>
              <a:gd name="connsiteX2" fmla="*/ 737850 w 5227300"/>
              <a:gd name="connsiteY2" fmla="*/ 666750 h 3621685"/>
              <a:gd name="connsiteX3" fmla="*/ 280650 w 5227300"/>
              <a:gd name="connsiteY3" fmla="*/ 1384300 h 3621685"/>
              <a:gd name="connsiteX4" fmla="*/ 20300 w 5227300"/>
              <a:gd name="connsiteY4" fmla="*/ 1924050 h 3621685"/>
              <a:gd name="connsiteX5" fmla="*/ 33000 w 5227300"/>
              <a:gd name="connsiteY5" fmla="*/ 2190750 h 3621685"/>
              <a:gd name="connsiteX6" fmla="*/ 160000 w 5227300"/>
              <a:gd name="connsiteY6" fmla="*/ 2317750 h 3621685"/>
              <a:gd name="connsiteX7" fmla="*/ 350500 w 5227300"/>
              <a:gd name="connsiteY7" fmla="*/ 2501900 h 3621685"/>
              <a:gd name="connsiteX8" fmla="*/ 445750 w 5227300"/>
              <a:gd name="connsiteY8" fmla="*/ 2616200 h 3621685"/>
              <a:gd name="connsiteX9" fmla="*/ 541000 w 5227300"/>
              <a:gd name="connsiteY9" fmla="*/ 2851150 h 3621685"/>
              <a:gd name="connsiteX10" fmla="*/ 636250 w 5227300"/>
              <a:gd name="connsiteY10" fmla="*/ 2997200 h 3621685"/>
              <a:gd name="connsiteX11" fmla="*/ 1303000 w 5227300"/>
              <a:gd name="connsiteY11" fmla="*/ 3092450 h 3621685"/>
              <a:gd name="connsiteX12" fmla="*/ 2750800 w 5227300"/>
              <a:gd name="connsiteY12" fmla="*/ 3175000 h 3621685"/>
              <a:gd name="connsiteX13" fmla="*/ 3455650 w 5227300"/>
              <a:gd name="connsiteY13" fmla="*/ 3263900 h 3621685"/>
              <a:gd name="connsiteX14" fmla="*/ 4344650 w 5227300"/>
              <a:gd name="connsiteY14" fmla="*/ 3568700 h 3621685"/>
              <a:gd name="connsiteX15" fmla="*/ 5227300 w 5227300"/>
              <a:gd name="connsiteY15" fmla="*/ 3619500 h 362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27300" h="3621685">
                <a:moveTo>
                  <a:pt x="1639550" y="0"/>
                </a:moveTo>
                <a:cubicBezTo>
                  <a:pt x="1368616" y="160337"/>
                  <a:pt x="1097683" y="320675"/>
                  <a:pt x="947400" y="431800"/>
                </a:cubicBezTo>
                <a:cubicBezTo>
                  <a:pt x="797117" y="542925"/>
                  <a:pt x="848975" y="508000"/>
                  <a:pt x="737850" y="666750"/>
                </a:cubicBezTo>
                <a:cubicBezTo>
                  <a:pt x="626725" y="825500"/>
                  <a:pt x="400242" y="1174750"/>
                  <a:pt x="280650" y="1384300"/>
                </a:cubicBezTo>
                <a:cubicBezTo>
                  <a:pt x="161058" y="1593850"/>
                  <a:pt x="61575" y="1789642"/>
                  <a:pt x="20300" y="1924050"/>
                </a:cubicBezTo>
                <a:cubicBezTo>
                  <a:pt x="-20975" y="2058458"/>
                  <a:pt x="9717" y="2125133"/>
                  <a:pt x="33000" y="2190750"/>
                </a:cubicBezTo>
                <a:cubicBezTo>
                  <a:pt x="56283" y="2256367"/>
                  <a:pt x="107083" y="2265892"/>
                  <a:pt x="160000" y="2317750"/>
                </a:cubicBezTo>
                <a:cubicBezTo>
                  <a:pt x="212917" y="2369608"/>
                  <a:pt x="302875" y="2452158"/>
                  <a:pt x="350500" y="2501900"/>
                </a:cubicBezTo>
                <a:cubicBezTo>
                  <a:pt x="398125" y="2551642"/>
                  <a:pt x="414000" y="2557992"/>
                  <a:pt x="445750" y="2616200"/>
                </a:cubicBezTo>
                <a:cubicBezTo>
                  <a:pt x="477500" y="2674408"/>
                  <a:pt x="509250" y="2787650"/>
                  <a:pt x="541000" y="2851150"/>
                </a:cubicBezTo>
                <a:cubicBezTo>
                  <a:pt x="572750" y="2914650"/>
                  <a:pt x="509250" y="2956983"/>
                  <a:pt x="636250" y="2997200"/>
                </a:cubicBezTo>
                <a:cubicBezTo>
                  <a:pt x="763250" y="3037417"/>
                  <a:pt x="950575" y="3062817"/>
                  <a:pt x="1303000" y="3092450"/>
                </a:cubicBezTo>
                <a:cubicBezTo>
                  <a:pt x="1655425" y="3122083"/>
                  <a:pt x="2392025" y="3146425"/>
                  <a:pt x="2750800" y="3175000"/>
                </a:cubicBezTo>
                <a:cubicBezTo>
                  <a:pt x="3109575" y="3203575"/>
                  <a:pt x="3190008" y="3198283"/>
                  <a:pt x="3455650" y="3263900"/>
                </a:cubicBezTo>
                <a:cubicBezTo>
                  <a:pt x="3721292" y="3329517"/>
                  <a:pt x="4049375" y="3509433"/>
                  <a:pt x="4344650" y="3568700"/>
                </a:cubicBezTo>
                <a:cubicBezTo>
                  <a:pt x="4639925" y="3627967"/>
                  <a:pt x="4933612" y="3623733"/>
                  <a:pt x="5227300" y="361950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51" y="2530377"/>
            <a:ext cx="6221120" cy="2768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pole tekstowe 22"/>
          <p:cNvSpPr txBox="1"/>
          <p:nvPr/>
        </p:nvSpPr>
        <p:spPr>
          <a:xfrm>
            <a:off x="441609" y="1295400"/>
            <a:ext cx="20574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DK94 przez miasto 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 descr="ITS POLSKA logo pl napis 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6318334"/>
            <a:ext cx="1412450" cy="4953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23248"/>
            <a:ext cx="11734799" cy="558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1524000" y="665508"/>
            <a:ext cx="9148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Dowolny kształt 2"/>
          <p:cNvSpPr/>
          <p:nvPr/>
        </p:nvSpPr>
        <p:spPr>
          <a:xfrm>
            <a:off x="7239000" y="3405593"/>
            <a:ext cx="457200" cy="2906860"/>
          </a:xfrm>
          <a:custGeom>
            <a:avLst/>
            <a:gdLst>
              <a:gd name="connsiteX0" fmla="*/ 355600 w 355600"/>
              <a:gd name="connsiteY0" fmla="*/ 2921000 h 2921000"/>
              <a:gd name="connsiteX1" fmla="*/ 0 w 355600"/>
              <a:gd name="connsiteY1" fmla="*/ 0 h 2921000"/>
              <a:gd name="connsiteX2" fmla="*/ 0 w 355600"/>
              <a:gd name="connsiteY2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2921000">
                <a:moveTo>
                  <a:pt x="355600" y="29210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03" y="1687513"/>
            <a:ext cx="5286595" cy="2818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10363200" y="1318191"/>
            <a:ext cx="14478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al. Rejtana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52159"/>
            <a:ext cx="2865204" cy="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 descr="ITS POLSKA logo pl napis a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552" y="108503"/>
            <a:ext cx="1066800" cy="426720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" y="723441"/>
            <a:ext cx="12192000" cy="28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0" y="665508"/>
            <a:ext cx="1067216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płynności ruchu dla korytarzy ruchu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rodk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akonczen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rodk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seta">
  <a:themeElements>
    <a:clrScheme name="Niestandardowy 4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E44528"/>
      </a:accent1>
      <a:accent2>
        <a:srgbClr val="E85A36"/>
      </a:accent2>
      <a:accent3>
        <a:srgbClr val="F3A07E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ITSPolskaSzablonPrezentacji</Template>
  <TotalTime>1199</TotalTime>
  <Words>1865</Words>
  <Application>Microsoft Office PowerPoint</Application>
  <PresentationFormat>Panoramiczny</PresentationFormat>
  <Paragraphs>258</Paragraphs>
  <Slides>27</Slides>
  <Notes>27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27</vt:i4>
      </vt:variant>
    </vt:vector>
  </HeadingPairs>
  <TitlesOfParts>
    <vt:vector size="37" baseType="lpstr">
      <vt:lpstr>Arial</vt:lpstr>
      <vt:lpstr>Calibri</vt:lpstr>
      <vt:lpstr>Trebuchet MS</vt:lpstr>
      <vt:lpstr>Verdana</vt:lpstr>
      <vt:lpstr>Wingdings</vt:lpstr>
      <vt:lpstr>Wingdings 3</vt:lpstr>
      <vt:lpstr>srodkowy</vt:lpstr>
      <vt:lpstr>zakonczenie</vt:lpstr>
      <vt:lpstr>1_srodkowy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>Opensky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</dc:creator>
  <cp:lastModifiedBy>Krzysztof Łakota</cp:lastModifiedBy>
  <cp:revision>325</cp:revision>
  <cp:lastPrinted>2016-11-23T10:43:36Z</cp:lastPrinted>
  <dcterms:created xsi:type="dcterms:W3CDTF">2010-02-02T09:50:31Z</dcterms:created>
  <dcterms:modified xsi:type="dcterms:W3CDTF">2016-11-24T08:24:50Z</dcterms:modified>
</cp:coreProperties>
</file>