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365" r:id="rId5"/>
    <p:sldId id="366" r:id="rId6"/>
    <p:sldId id="369" r:id="rId7"/>
    <p:sldId id="367" r:id="rId8"/>
    <p:sldId id="368" r:id="rId9"/>
    <p:sldId id="370" r:id="rId10"/>
    <p:sldId id="372" r:id="rId11"/>
    <p:sldId id="373" r:id="rId12"/>
    <p:sldId id="353" r:id="rId13"/>
    <p:sldId id="355" r:id="rId14"/>
    <p:sldId id="357" r:id="rId15"/>
    <p:sldId id="374" r:id="rId16"/>
    <p:sldId id="358" r:id="rId17"/>
    <p:sldId id="359" r:id="rId18"/>
    <p:sldId id="363" r:id="rId19"/>
    <p:sldId id="364" r:id="rId20"/>
    <p:sldId id="361" r:id="rId21"/>
    <p:sldId id="337" r:id="rId22"/>
    <p:sldId id="308" r:id="rId23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92">
          <p15:clr>
            <a:srgbClr val="A4A3A4"/>
          </p15:clr>
        </p15:guide>
        <p15:guide id="4" orient="horz" pos="713">
          <p15:clr>
            <a:srgbClr val="A4A3A4"/>
          </p15:clr>
        </p15:guide>
        <p15:guide id="5" orient="horz" pos="1847">
          <p15:clr>
            <a:srgbClr val="A4A3A4"/>
          </p15:clr>
        </p15:guide>
        <p15:guide id="6" pos="1927">
          <p15:clr>
            <a:srgbClr val="A4A3A4"/>
          </p15:clr>
        </p15:guide>
        <p15:guide id="7" orient="horz" pos="1302">
          <p15:clr>
            <a:srgbClr val="A4A3A4"/>
          </p15:clr>
        </p15:guide>
        <p15:guide id="8" orient="horz" pos="940">
          <p15:clr>
            <a:srgbClr val="A4A3A4"/>
          </p15:clr>
        </p15:guide>
        <p15:guide id="9" pos="1701">
          <p15:clr>
            <a:srgbClr val="A4A3A4"/>
          </p15:clr>
        </p15:guide>
        <p15:guide id="10" pos="2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D7091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F3F81B-B4DF-A047-54F8-742C44DE42D7}" v="10" dt="2020-09-07T12:07:01.963"/>
    <p1510:client id="{787DA1FD-C9BC-0E27-2C3C-D8ACBDC0439A}" v="6" dt="2020-09-07T12:04:19.284"/>
    <p1510:client id="{9DFC7C60-3AA0-D1DA-A224-3719F71DF1E7}" v="2" dt="2020-01-20T07:24:08.719"/>
    <p1510:client id="{ADBDE20D-37D8-46DC-9C57-6BBA8925C1B6}" v="10" dt="2020-01-20T08:54:47.235"/>
    <p1510:client id="{B34A5D5F-9941-A258-1009-BA6E62437ECC}" v="43" dt="2020-01-17T09:11:35.711"/>
    <p1510:client id="{C79EB855-289C-F55F-8D3F-4D711E8E43EC}" v="11" dt="2020-01-17T10:12:54.716"/>
    <p1510:client id="{CA01DF73-3557-9394-264C-544B8AFFA5A9}" v="8" dt="2020-01-17T09:02:41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32" autoAdjust="0"/>
    <p:restoredTop sz="94660" autoAdjust="0"/>
  </p:normalViewPr>
  <p:slideViewPr>
    <p:cSldViewPr>
      <p:cViewPr>
        <p:scale>
          <a:sx n="100" d="100"/>
          <a:sy n="100" d="100"/>
        </p:scale>
        <p:origin x="-340" y="-32"/>
      </p:cViewPr>
      <p:guideLst>
        <p:guide orient="horz" pos="1620"/>
        <p:guide orient="horz" pos="1892"/>
        <p:guide orient="horz" pos="713"/>
        <p:guide orient="horz" pos="1847"/>
        <p:guide orient="horz" pos="1302"/>
        <p:guide orient="horz" pos="940"/>
        <p:guide pos="2880"/>
        <p:guide pos="1927"/>
        <p:guide pos="1701"/>
        <p:guide pos="2200"/>
      </p:guideLst>
    </p:cSldViewPr>
  </p:slideViewPr>
  <p:outlineViewPr>
    <p:cViewPr>
      <p:scale>
        <a:sx n="33" d="100"/>
        <a:sy n="33" d="100"/>
      </p:scale>
      <p:origin x="48" y="123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376ED-FC2C-469A-8464-39E5C6AEC48F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22D92-09B4-4889-8578-19CB83813E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378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34925-8B44-4B1E-8B0A-C4F3096F94E0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053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2ADB7-0DBD-4051-B723-4C2305B345FE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270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2ADB7-0DBD-4051-B723-4C2305B345F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9906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2ADB7-0DBD-4051-B723-4C2305B345F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9906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2ADB7-0DBD-4051-B723-4C2305B345FE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8753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8000" y="1232718"/>
            <a:ext cx="3168000" cy="2448272"/>
          </a:xfrm>
        </p:spPr>
        <p:txBody>
          <a:bodyPr anchor="ctr">
            <a:noAutofit/>
          </a:bodyPr>
          <a:lstStyle>
            <a:lvl1pPr algn="ctr">
              <a:defRPr sz="3300">
                <a:solidFill>
                  <a:schemeClr val="bg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596984" y="627534"/>
            <a:ext cx="3960000" cy="6036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 spc="6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9451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4355976" cy="5143499"/>
          </a:xfrm>
          <a:noFill/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7376" y="1359262"/>
            <a:ext cx="3782576" cy="492408"/>
          </a:xfr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4644008" y="1776337"/>
            <a:ext cx="3785944" cy="2091557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80744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33348" y="1412002"/>
            <a:ext cx="4998010" cy="492408"/>
          </a:xfrm>
          <a:noFill/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obrazu 2"/>
          <p:cNvSpPr>
            <a:spLocks noGrp="1"/>
          </p:cNvSpPr>
          <p:nvPr>
            <p:ph type="pic" idx="1"/>
          </p:nvPr>
        </p:nvSpPr>
        <p:spPr>
          <a:xfrm>
            <a:off x="744" y="0"/>
            <a:ext cx="2962800" cy="5143500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3529980" y="1829077"/>
            <a:ext cx="5002460" cy="2091557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8483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 userDrawn="1"/>
        </p:nvSpPr>
        <p:spPr>
          <a:xfrm>
            <a:off x="3203848" y="0"/>
            <a:ext cx="3024336" cy="51435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55526"/>
            <a:ext cx="2160240" cy="1944216"/>
          </a:xfrm>
          <a:noFill/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3571508" y="493151"/>
            <a:ext cx="2296636" cy="3446751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obrazu 2"/>
          <p:cNvSpPr>
            <a:spLocks noGrp="1"/>
          </p:cNvSpPr>
          <p:nvPr>
            <p:ph type="pic" idx="17"/>
          </p:nvPr>
        </p:nvSpPr>
        <p:spPr>
          <a:xfrm>
            <a:off x="6179780" y="0"/>
            <a:ext cx="2964220" cy="5143500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4862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obrazu 2"/>
          <p:cNvSpPr>
            <a:spLocks noGrp="1"/>
          </p:cNvSpPr>
          <p:nvPr>
            <p:ph type="pic" idx="21"/>
          </p:nvPr>
        </p:nvSpPr>
        <p:spPr>
          <a:xfrm>
            <a:off x="4790100" y="-7620"/>
            <a:ext cx="4392000" cy="3147814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55526"/>
            <a:ext cx="2160240" cy="1944216"/>
          </a:xfrm>
          <a:noFill/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Symbol zastępczy obrazu 2"/>
          <p:cNvSpPr>
            <a:spLocks noGrp="1"/>
          </p:cNvSpPr>
          <p:nvPr>
            <p:ph type="pic" idx="17"/>
          </p:nvPr>
        </p:nvSpPr>
        <p:spPr>
          <a:xfrm>
            <a:off x="2771800" y="3163054"/>
            <a:ext cx="4392488" cy="1995686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8" name="Symbol zastępczy obrazu 2"/>
          <p:cNvSpPr>
            <a:spLocks noGrp="1"/>
          </p:cNvSpPr>
          <p:nvPr>
            <p:ph type="pic" idx="19"/>
          </p:nvPr>
        </p:nvSpPr>
        <p:spPr>
          <a:xfrm>
            <a:off x="-29136" y="0"/>
            <a:ext cx="2778076" cy="5143499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9" name="Symbol zastępczy obrazu 2"/>
          <p:cNvSpPr>
            <a:spLocks noGrp="1"/>
          </p:cNvSpPr>
          <p:nvPr>
            <p:ph type="pic" idx="20"/>
          </p:nvPr>
        </p:nvSpPr>
        <p:spPr>
          <a:xfrm>
            <a:off x="2771800" y="-7620"/>
            <a:ext cx="1994400" cy="3147814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5" name="Symbol zastępczy obrazu 2"/>
          <p:cNvSpPr>
            <a:spLocks noGrp="1"/>
          </p:cNvSpPr>
          <p:nvPr>
            <p:ph type="pic" idx="22"/>
          </p:nvPr>
        </p:nvSpPr>
        <p:spPr>
          <a:xfrm>
            <a:off x="7187700" y="3163054"/>
            <a:ext cx="1994400" cy="1995686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8232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oliniowy 18"/>
          <p:cNvCxnSpPr/>
          <p:nvPr userDrawn="1"/>
        </p:nvCxnSpPr>
        <p:spPr>
          <a:xfrm flipV="1">
            <a:off x="564952" y="0"/>
            <a:ext cx="0" cy="100800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457200" y="1908705"/>
            <a:ext cx="3960000" cy="2091557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2" name="Łącznik prostoliniowy 11"/>
          <p:cNvCxnSpPr/>
          <p:nvPr userDrawn="1"/>
        </p:nvCxnSpPr>
        <p:spPr>
          <a:xfrm flipV="1">
            <a:off x="8604448" y="4135500"/>
            <a:ext cx="0" cy="100800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ymbol zastępczy tekstu 3"/>
          <p:cNvSpPr>
            <a:spLocks noGrp="1"/>
          </p:cNvSpPr>
          <p:nvPr>
            <p:ph type="body" sz="half" idx="16"/>
          </p:nvPr>
        </p:nvSpPr>
        <p:spPr>
          <a:xfrm>
            <a:off x="4716016" y="2604403"/>
            <a:ext cx="3960000" cy="1531098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8"/>
          </p:nvPr>
        </p:nvSpPr>
        <p:spPr>
          <a:xfrm>
            <a:off x="4715366" y="1779662"/>
            <a:ext cx="3960000" cy="767705"/>
          </a:xfrm>
          <a:noFill/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0" name="Symbol zastępczy tekstu 3"/>
          <p:cNvSpPr>
            <a:spLocks noGrp="1"/>
          </p:cNvSpPr>
          <p:nvPr>
            <p:ph type="body" sz="half" idx="19"/>
          </p:nvPr>
        </p:nvSpPr>
        <p:spPr>
          <a:xfrm>
            <a:off x="457198" y="1131590"/>
            <a:ext cx="3960000" cy="720080"/>
          </a:xfrm>
          <a:noFill/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87123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oliniowy 18"/>
          <p:cNvCxnSpPr/>
          <p:nvPr userDrawn="1"/>
        </p:nvCxnSpPr>
        <p:spPr>
          <a:xfrm flipV="1">
            <a:off x="6528916" y="0"/>
            <a:ext cx="0" cy="100800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457200" y="1908705"/>
            <a:ext cx="3581350" cy="2091557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2" name="Łącznik prostoliniowy 11"/>
          <p:cNvCxnSpPr/>
          <p:nvPr userDrawn="1"/>
        </p:nvCxnSpPr>
        <p:spPr>
          <a:xfrm flipV="1">
            <a:off x="6528916" y="4135500"/>
            <a:ext cx="0" cy="100800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tekstu 3"/>
          <p:cNvSpPr>
            <a:spLocks noGrp="1"/>
          </p:cNvSpPr>
          <p:nvPr>
            <p:ph type="body" sz="half" idx="19"/>
          </p:nvPr>
        </p:nvSpPr>
        <p:spPr>
          <a:xfrm>
            <a:off x="457200" y="1131590"/>
            <a:ext cx="3582000" cy="720080"/>
          </a:xfrm>
          <a:noFill/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Symbol zastępczy obrazu 2"/>
          <p:cNvSpPr>
            <a:spLocks noGrp="1"/>
          </p:cNvSpPr>
          <p:nvPr>
            <p:ph type="pic" idx="17"/>
          </p:nvPr>
        </p:nvSpPr>
        <p:spPr>
          <a:xfrm>
            <a:off x="4944740" y="1478930"/>
            <a:ext cx="3168352" cy="1980000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4" name="Symbol zastępczy obrazu 2"/>
          <p:cNvSpPr>
            <a:spLocks noGrp="1"/>
          </p:cNvSpPr>
          <p:nvPr>
            <p:ph type="pic" idx="20"/>
          </p:nvPr>
        </p:nvSpPr>
        <p:spPr>
          <a:xfrm>
            <a:off x="3759273" y="2394968"/>
            <a:ext cx="936000" cy="1915200"/>
          </a:xfrm>
          <a:prstGeom prst="roundRect">
            <a:avLst>
              <a:gd name="adj" fmla="val 12434"/>
            </a:avLst>
          </a:prstGeo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4187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457200" y="1203598"/>
            <a:ext cx="3960000" cy="1442453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16"/>
          </p:nvPr>
        </p:nvSpPr>
        <p:spPr>
          <a:xfrm>
            <a:off x="4716016" y="1203598"/>
            <a:ext cx="3960000" cy="1440160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Symbol zastępczy wykresu 2"/>
          <p:cNvSpPr>
            <a:spLocks noGrp="1"/>
          </p:cNvSpPr>
          <p:nvPr>
            <p:ph type="chart" sz="quarter" idx="17"/>
          </p:nvPr>
        </p:nvSpPr>
        <p:spPr>
          <a:xfrm>
            <a:off x="2051720" y="2859783"/>
            <a:ext cx="6623968" cy="1944216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11" name="Symbol zastępczy tekstu 3"/>
          <p:cNvSpPr>
            <a:spLocks noGrp="1"/>
          </p:cNvSpPr>
          <p:nvPr>
            <p:ph type="body" sz="half" idx="18"/>
          </p:nvPr>
        </p:nvSpPr>
        <p:spPr>
          <a:xfrm>
            <a:off x="467544" y="3363838"/>
            <a:ext cx="1440160" cy="1442453"/>
          </a:xfrm>
          <a:noFill/>
        </p:spPr>
        <p:txBody>
          <a:bodyPr anchor="b">
            <a:normAutofit/>
          </a:bodyPr>
          <a:lstStyle>
            <a:lvl1pPr marL="0" indent="0">
              <a:spcBef>
                <a:spcPts val="264"/>
              </a:spcBef>
              <a:buNone/>
              <a:defRPr sz="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3" name="Łącznik prostoliniowy 12"/>
          <p:cNvCxnSpPr/>
          <p:nvPr userDrawn="1"/>
        </p:nvCxnSpPr>
        <p:spPr>
          <a:xfrm>
            <a:off x="1331640" y="782092"/>
            <a:ext cx="831641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584647"/>
            <a:ext cx="3466728" cy="402927"/>
          </a:xfr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32817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wykresu 2"/>
          <p:cNvSpPr>
            <a:spLocks noGrp="1"/>
          </p:cNvSpPr>
          <p:nvPr>
            <p:ph type="chart" sz="quarter" idx="17"/>
          </p:nvPr>
        </p:nvSpPr>
        <p:spPr>
          <a:xfrm>
            <a:off x="395536" y="771550"/>
            <a:ext cx="8280152" cy="4032449"/>
          </a:xfrm>
          <a:noFill/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pl-PL" dirty="0"/>
          </a:p>
        </p:txBody>
      </p:sp>
      <p:cxnSp>
        <p:nvCxnSpPr>
          <p:cNvPr id="7" name="Łącznik prostoliniowy 6"/>
          <p:cNvCxnSpPr/>
          <p:nvPr userDrawn="1"/>
        </p:nvCxnSpPr>
        <p:spPr>
          <a:xfrm>
            <a:off x="1331640" y="782092"/>
            <a:ext cx="831641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584647"/>
            <a:ext cx="3466728" cy="402927"/>
          </a:xfr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335137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bg>
      <p:bgPr>
        <a:solidFill>
          <a:srgbClr val="D70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oliniowy 2"/>
          <p:cNvCxnSpPr/>
          <p:nvPr userDrawn="1"/>
        </p:nvCxnSpPr>
        <p:spPr>
          <a:xfrm>
            <a:off x="521804" y="2571750"/>
            <a:ext cx="810039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558716" y="2143125"/>
            <a:ext cx="2026568" cy="857251"/>
          </a:xfrm>
          <a:solidFill>
            <a:srgbClr val="D70911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90896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ty">
    <p:bg>
      <p:bgPr>
        <a:solidFill>
          <a:srgbClr val="D70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12" y="3885366"/>
            <a:ext cx="1908000" cy="42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8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13" y="3885366"/>
            <a:ext cx="1907998" cy="423477"/>
          </a:xfrm>
          <a:prstGeom prst="rect">
            <a:avLst/>
          </a:prstGeom>
        </p:spPr>
      </p:pic>
      <p:sp>
        <p:nvSpPr>
          <p:cNvPr id="7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411760" y="1148334"/>
            <a:ext cx="4320480" cy="25755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7040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989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989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97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02CD4-61D5-4768-A415-6664DC4D72A6}" type="datetimeFigureOut">
              <a:rPr lang="pl-PL"/>
              <a:pPr>
                <a:defRPr/>
              </a:pPr>
              <a:t>07.01.2021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BC4EA-1E80-4E21-ABFF-F66C76FB585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7476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584648"/>
            <a:ext cx="3466728" cy="402927"/>
          </a:xfr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200478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81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oliniowy 2"/>
          <p:cNvCxnSpPr/>
          <p:nvPr userDrawn="1"/>
        </p:nvCxnSpPr>
        <p:spPr>
          <a:xfrm>
            <a:off x="0" y="2571750"/>
            <a:ext cx="8100392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6660232" y="2143125"/>
            <a:ext cx="2026568" cy="857251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r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55715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84647"/>
            <a:ext cx="8229600" cy="402927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cxnSp>
        <p:nvCxnSpPr>
          <p:cNvPr id="11" name="Łącznik prostoliniowy 10"/>
          <p:cNvCxnSpPr/>
          <p:nvPr userDrawn="1"/>
        </p:nvCxnSpPr>
        <p:spPr>
          <a:xfrm>
            <a:off x="0" y="1978214"/>
            <a:ext cx="9144000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obrazu 2"/>
          <p:cNvSpPr>
            <a:spLocks noGrp="1"/>
          </p:cNvSpPr>
          <p:nvPr>
            <p:ph type="pic" idx="1"/>
          </p:nvPr>
        </p:nvSpPr>
        <p:spPr>
          <a:xfrm>
            <a:off x="490840" y="1162990"/>
            <a:ext cx="1696776" cy="1696776"/>
          </a:xfr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025" y="2949262"/>
            <a:ext cx="1709415" cy="159082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Symbol zastępczy obrazu 2"/>
          <p:cNvSpPr>
            <a:spLocks noGrp="1"/>
          </p:cNvSpPr>
          <p:nvPr>
            <p:ph type="pic" idx="10"/>
          </p:nvPr>
        </p:nvSpPr>
        <p:spPr>
          <a:xfrm>
            <a:off x="2641728" y="1162990"/>
            <a:ext cx="1696776" cy="1696776"/>
          </a:xfr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613913" y="2949262"/>
            <a:ext cx="1709415" cy="159082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obrazu 2"/>
          <p:cNvSpPr>
            <a:spLocks noGrp="1"/>
          </p:cNvSpPr>
          <p:nvPr>
            <p:ph type="pic" idx="12"/>
          </p:nvPr>
        </p:nvSpPr>
        <p:spPr>
          <a:xfrm>
            <a:off x="4801968" y="1162990"/>
            <a:ext cx="1696776" cy="1696776"/>
          </a:xfr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13"/>
          </p:nvPr>
        </p:nvSpPr>
        <p:spPr>
          <a:xfrm>
            <a:off x="4774153" y="2949262"/>
            <a:ext cx="1709415" cy="159082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obrazu 2"/>
          <p:cNvSpPr>
            <a:spLocks noGrp="1"/>
          </p:cNvSpPr>
          <p:nvPr>
            <p:ph type="pic" idx="14"/>
          </p:nvPr>
        </p:nvSpPr>
        <p:spPr>
          <a:xfrm>
            <a:off x="6956384" y="1162990"/>
            <a:ext cx="1696776" cy="1696776"/>
          </a:xfr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6928569" y="2949262"/>
            <a:ext cx="1709415" cy="159082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593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84647"/>
            <a:ext cx="8229600" cy="402927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cxnSp>
        <p:nvCxnSpPr>
          <p:cNvPr id="11" name="Łącznik prostoliniowy 10"/>
          <p:cNvCxnSpPr/>
          <p:nvPr userDrawn="1"/>
        </p:nvCxnSpPr>
        <p:spPr>
          <a:xfrm>
            <a:off x="0" y="1978214"/>
            <a:ext cx="9144000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obrazu 2"/>
          <p:cNvSpPr>
            <a:spLocks noGrp="1"/>
          </p:cNvSpPr>
          <p:nvPr>
            <p:ph type="pic" idx="1"/>
          </p:nvPr>
        </p:nvSpPr>
        <p:spPr>
          <a:xfrm>
            <a:off x="490840" y="1162990"/>
            <a:ext cx="1696776" cy="169677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025" y="2949262"/>
            <a:ext cx="1709415" cy="1590825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Symbol zastępczy obrazu 2"/>
          <p:cNvSpPr>
            <a:spLocks noGrp="1"/>
          </p:cNvSpPr>
          <p:nvPr>
            <p:ph type="pic" idx="10"/>
          </p:nvPr>
        </p:nvSpPr>
        <p:spPr>
          <a:xfrm>
            <a:off x="2641728" y="1162990"/>
            <a:ext cx="1696776" cy="169677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613913" y="2949262"/>
            <a:ext cx="1709415" cy="1590825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obrazu 2"/>
          <p:cNvSpPr>
            <a:spLocks noGrp="1"/>
          </p:cNvSpPr>
          <p:nvPr>
            <p:ph type="pic" idx="12"/>
          </p:nvPr>
        </p:nvSpPr>
        <p:spPr>
          <a:xfrm>
            <a:off x="4801968" y="1162990"/>
            <a:ext cx="1696776" cy="169677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13"/>
          </p:nvPr>
        </p:nvSpPr>
        <p:spPr>
          <a:xfrm>
            <a:off x="4774153" y="2949262"/>
            <a:ext cx="1709415" cy="1590825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obrazu 2"/>
          <p:cNvSpPr>
            <a:spLocks noGrp="1"/>
          </p:cNvSpPr>
          <p:nvPr>
            <p:ph type="pic" idx="14"/>
          </p:nvPr>
        </p:nvSpPr>
        <p:spPr>
          <a:xfrm>
            <a:off x="6956384" y="1162990"/>
            <a:ext cx="1696776" cy="169677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6928569" y="2949262"/>
            <a:ext cx="1709415" cy="1590825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970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oliniowy 10"/>
          <p:cNvCxnSpPr/>
          <p:nvPr userDrawn="1"/>
        </p:nvCxnSpPr>
        <p:spPr>
          <a:xfrm>
            <a:off x="0" y="1978214"/>
            <a:ext cx="9144000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025" y="2580110"/>
            <a:ext cx="1709415" cy="232912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613913" y="2580110"/>
            <a:ext cx="1709415" cy="232912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13"/>
          </p:nvPr>
        </p:nvSpPr>
        <p:spPr>
          <a:xfrm>
            <a:off x="4774153" y="2580110"/>
            <a:ext cx="1709415" cy="232912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6928569" y="2580110"/>
            <a:ext cx="1709415" cy="232912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half" idx="16"/>
          </p:nvPr>
        </p:nvSpPr>
        <p:spPr>
          <a:xfrm>
            <a:off x="6928569" y="843558"/>
            <a:ext cx="1709415" cy="1584176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tekstu 3"/>
          <p:cNvSpPr>
            <a:spLocks noGrp="1"/>
          </p:cNvSpPr>
          <p:nvPr>
            <p:ph type="body" sz="half" idx="17"/>
          </p:nvPr>
        </p:nvSpPr>
        <p:spPr>
          <a:xfrm>
            <a:off x="4788024" y="843558"/>
            <a:ext cx="1709415" cy="1584176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8"/>
          </p:nvPr>
        </p:nvSpPr>
        <p:spPr>
          <a:xfrm>
            <a:off x="2620164" y="843558"/>
            <a:ext cx="1709415" cy="1584176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2" name="Symbol zastępczy tekstu 3"/>
          <p:cNvSpPr>
            <a:spLocks noGrp="1"/>
          </p:cNvSpPr>
          <p:nvPr>
            <p:ph type="body" sz="half" idx="19"/>
          </p:nvPr>
        </p:nvSpPr>
        <p:spPr>
          <a:xfrm>
            <a:off x="467544" y="843558"/>
            <a:ext cx="1709415" cy="1584176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7726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1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899592" y="1457215"/>
            <a:ext cx="3240360" cy="2770719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tekstu 3"/>
          <p:cNvSpPr>
            <a:spLocks noGrp="1"/>
          </p:cNvSpPr>
          <p:nvPr>
            <p:ph type="body" sz="half" idx="16"/>
          </p:nvPr>
        </p:nvSpPr>
        <p:spPr>
          <a:xfrm>
            <a:off x="902960" y="862608"/>
            <a:ext cx="3240360" cy="538471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7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7019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oliniowy 18"/>
          <p:cNvCxnSpPr/>
          <p:nvPr userDrawn="1"/>
        </p:nvCxnSpPr>
        <p:spPr>
          <a:xfrm flipV="1">
            <a:off x="755576" y="-72444"/>
            <a:ext cx="5256584" cy="5288388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93880" y="1359262"/>
            <a:ext cx="3782576" cy="402927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obrazu 2"/>
          <p:cNvSpPr>
            <a:spLocks noGrp="1"/>
          </p:cNvSpPr>
          <p:nvPr>
            <p:ph type="pic" idx="1"/>
          </p:nvPr>
        </p:nvSpPr>
        <p:spPr>
          <a:xfrm>
            <a:off x="531492" y="596389"/>
            <a:ext cx="3950722" cy="3950722"/>
          </a:xfr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4890512" y="1776337"/>
            <a:ext cx="3785944" cy="237958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8928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oliniowy 18"/>
          <p:cNvCxnSpPr/>
          <p:nvPr userDrawn="1"/>
        </p:nvCxnSpPr>
        <p:spPr>
          <a:xfrm flipV="1">
            <a:off x="1210484" y="0"/>
            <a:ext cx="0" cy="514440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316" y="1359262"/>
            <a:ext cx="3782576" cy="492408"/>
          </a:xfr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obrazu 2"/>
          <p:cNvSpPr>
            <a:spLocks noGrp="1"/>
          </p:cNvSpPr>
          <p:nvPr>
            <p:ph type="pic" idx="1"/>
          </p:nvPr>
        </p:nvSpPr>
        <p:spPr>
          <a:xfrm>
            <a:off x="4788024" y="596389"/>
            <a:ext cx="3950722" cy="3950722"/>
          </a:xfrm>
          <a:noFill/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1096948" y="1776337"/>
            <a:ext cx="3785944" cy="2091557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9879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5059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0" r:id="rId3"/>
    <p:sldLayoutId id="2147483650" r:id="rId4"/>
    <p:sldLayoutId id="2147483666" r:id="rId5"/>
    <p:sldLayoutId id="2147483665" r:id="rId6"/>
    <p:sldLayoutId id="2147483675" r:id="rId7"/>
    <p:sldLayoutId id="2147483663" r:id="rId8"/>
    <p:sldLayoutId id="2147483664" r:id="rId9"/>
    <p:sldLayoutId id="2147483670" r:id="rId10"/>
    <p:sldLayoutId id="2147483667" r:id="rId11"/>
    <p:sldLayoutId id="2147483668" r:id="rId12"/>
    <p:sldLayoutId id="2147483676" r:id="rId13"/>
    <p:sldLayoutId id="2147483669" r:id="rId14"/>
    <p:sldLayoutId id="2147483671" r:id="rId15"/>
    <p:sldLayoutId id="2147483672" r:id="rId16"/>
    <p:sldLayoutId id="2147483673" r:id="rId17"/>
    <p:sldLayoutId id="2147483661" r:id="rId18"/>
    <p:sldLayoutId id="2147483674" r:id="rId19"/>
    <p:sldLayoutId id="2147483679" r:id="rId20"/>
    <p:sldLayoutId id="2147483680" r:id="rId21"/>
    <p:sldLayoutId id="2147483682" r:id="rId22"/>
    <p:sldLayoutId id="2147483684" r:id="rId23"/>
    <p:sldLayoutId id="2147483685" r:id="rId24"/>
    <p:sldLayoutId id="2147483686" r:id="rId25"/>
  </p:sldLayoutIdLst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11" Type="http://schemas.openxmlformats.org/officeDocument/2006/relationships/image" Target="../media/image10.png"/><Relationship Id="rId5" Type="http://schemas.openxmlformats.org/officeDocument/2006/relationships/image" Target="../media/image39.png"/><Relationship Id="rId10" Type="http://schemas.openxmlformats.org/officeDocument/2006/relationships/image" Target="../media/image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10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znes.wprost.pl/koronawirus/10342878/35-mln-mniej-sprzedanych-biletow-na-komunikacje-miejska-pandemia-lawinowo-zwiekszyla-tez-ilosc-gapowiczow.html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instytutsprawobywatelskich.pl/kryzys-znokautuje-transport-publiczny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hyperlink" Target="https://www.transport-publiczny.pl/wiadomosci/warszawa-wykorzystanie-komunikacji-na-poziomie-60-65896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3.jp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</p:spPr>
      </p:pic>
      <p:sp>
        <p:nvSpPr>
          <p:cNvPr id="9" name="Prostokąt 8"/>
          <p:cNvSpPr/>
          <p:nvPr/>
        </p:nvSpPr>
        <p:spPr>
          <a:xfrm>
            <a:off x="4703047" y="0"/>
            <a:ext cx="3960000" cy="5143500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03047" y="1159173"/>
            <a:ext cx="3960000" cy="1440160"/>
          </a:xfrm>
        </p:spPr>
        <p:txBody>
          <a:bodyPr/>
          <a:lstStyle/>
          <a:p>
            <a:r>
              <a:rPr lang="pl-PL" sz="2400" dirty="0"/>
              <a:t>Zawsze po drodze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pl-PL" sz="1200" dirty="0">
                <a:latin typeface="+mn-lt"/>
              </a:rPr>
              <a:t>- w przyszłość z transportem publicznym</a:t>
            </a:r>
            <a:r>
              <a:rPr lang="pl-PL" sz="1200" dirty="0"/>
              <a:t>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716456" y="699542"/>
            <a:ext cx="3960000" cy="603647"/>
          </a:xfrm>
        </p:spPr>
        <p:txBody>
          <a:bodyPr/>
          <a:lstStyle/>
          <a:p>
            <a:r>
              <a:rPr lang="pl-PL" dirty="0"/>
              <a:t>PROPOZYCJA WSPÓŁPRACY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47" y="4092489"/>
            <a:ext cx="1908000" cy="423477"/>
          </a:xfrm>
          <a:prstGeom prst="rect">
            <a:avLst/>
          </a:prstGeom>
        </p:spPr>
      </p:pic>
      <p:sp>
        <p:nvSpPr>
          <p:cNvPr id="5" name="AutoShape 2" descr="Podgląd obraz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29" y="2545423"/>
            <a:ext cx="1596483" cy="74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85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323528" y="411510"/>
            <a:ext cx="2520280" cy="1944216"/>
          </a:xfrm>
        </p:spPr>
        <p:txBody>
          <a:bodyPr/>
          <a:lstStyle/>
          <a:p>
            <a:r>
              <a:rPr lang="pl-PL" sz="1400" dirty="0"/>
              <a:t>Przygotujemy w 2021</a:t>
            </a:r>
            <a:r>
              <a:rPr lang="pl-PL" dirty="0"/>
              <a:t/>
            </a:r>
            <a:br>
              <a:rPr lang="pl-PL" dirty="0"/>
            </a:br>
            <a:endParaRPr lang="pl-PL" sz="1000" dirty="0">
              <a:highlight>
                <a:srgbClr val="FFFF00"/>
              </a:highlight>
            </a:endParaRPr>
          </a:p>
        </p:txBody>
      </p:sp>
      <p:sp>
        <p:nvSpPr>
          <p:cNvPr id="7" name="Symbol zastępczy tekstu 2"/>
          <p:cNvSpPr>
            <a:spLocks noGrp="1"/>
          </p:cNvSpPr>
          <p:nvPr>
            <p:ph type="body" sz="half" idx="15"/>
          </p:nvPr>
        </p:nvSpPr>
        <p:spPr>
          <a:xfrm>
            <a:off x="3347864" y="411510"/>
            <a:ext cx="2728684" cy="459929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l-PL" sz="1400" dirty="0">
                <a:latin typeface="+mj-lt"/>
                <a:ea typeface="+mj-ea"/>
                <a:cs typeface="+mj-cs"/>
              </a:rPr>
              <a:t>Wykorzystamy najlepiej dopasowane do celu narzędzia:</a:t>
            </a:r>
          </a:p>
          <a:p>
            <a:pPr>
              <a:lnSpc>
                <a:spcPct val="150000"/>
              </a:lnSpc>
            </a:pPr>
            <a:r>
              <a:rPr lang="pl-PL" sz="1000" dirty="0"/>
              <a:t>Artykuły redakcyjne</a:t>
            </a:r>
            <a:endParaRPr lang="pl-PL" dirty="0"/>
          </a:p>
          <a:p>
            <a:pPr>
              <a:lnSpc>
                <a:spcPct val="150000"/>
              </a:lnSpc>
            </a:pPr>
            <a:r>
              <a:rPr lang="pl-PL" sz="1000" dirty="0"/>
              <a:t>Reportaże/Wywiady</a:t>
            </a:r>
          </a:p>
          <a:p>
            <a:pPr>
              <a:lnSpc>
                <a:spcPct val="150000"/>
              </a:lnSpc>
            </a:pPr>
            <a:r>
              <a:rPr lang="pl-PL" sz="1000" dirty="0"/>
              <a:t>Debaty</a:t>
            </a:r>
          </a:p>
          <a:p>
            <a:pPr>
              <a:lnSpc>
                <a:spcPct val="150000"/>
              </a:lnSpc>
            </a:pPr>
            <a:r>
              <a:rPr lang="pl-PL" sz="1000" dirty="0" err="1"/>
              <a:t>Podcasty</a:t>
            </a:r>
            <a:endParaRPr lang="pl-PL" sz="1000" dirty="0"/>
          </a:p>
          <a:p>
            <a:pPr>
              <a:lnSpc>
                <a:spcPct val="150000"/>
              </a:lnSpc>
            </a:pPr>
            <a:r>
              <a:rPr lang="pl-PL" sz="1000" dirty="0"/>
              <a:t>Ankietę lub badanie sondażowe</a:t>
            </a:r>
          </a:p>
          <a:p>
            <a:pPr>
              <a:lnSpc>
                <a:spcPct val="150000"/>
              </a:lnSpc>
              <a:buClr>
                <a:srgbClr val="D70911"/>
              </a:buClr>
              <a:buSzPct val="120000"/>
            </a:pPr>
            <a:r>
              <a:rPr lang="pl-PL" sz="1000" dirty="0"/>
              <a:t>Raport </a:t>
            </a:r>
            <a:r>
              <a:rPr lang="pl-PL" sz="1000" dirty="0" err="1"/>
              <a:t>BiqData</a:t>
            </a:r>
            <a:r>
              <a:rPr lang="pl-PL" sz="1000" dirty="0"/>
              <a:t/>
            </a:r>
            <a:br>
              <a:rPr lang="pl-PL" sz="1000" dirty="0"/>
            </a:br>
            <a:r>
              <a:rPr lang="pl-PL" sz="1000" dirty="0"/>
              <a:t/>
            </a:r>
            <a:br>
              <a:rPr lang="pl-PL" sz="1000" dirty="0"/>
            </a:br>
            <a:r>
              <a:rPr lang="pl-PL" sz="1400" dirty="0">
                <a:latin typeface="+mj-lt"/>
                <a:ea typeface="+mj-ea"/>
                <a:cs typeface="+mj-cs"/>
              </a:rPr>
              <a:t>Zrealizujemy szeroką promocję:</a:t>
            </a:r>
            <a:br>
              <a:rPr lang="pl-PL" sz="1400" dirty="0">
                <a:latin typeface="+mj-lt"/>
                <a:ea typeface="+mj-ea"/>
                <a:cs typeface="+mj-cs"/>
              </a:rPr>
            </a:br>
            <a:r>
              <a:rPr lang="pl-PL" sz="1000" dirty="0"/>
              <a:t>Gazeta Wyborcza i jej dodatki</a:t>
            </a:r>
          </a:p>
          <a:p>
            <a:pPr>
              <a:lnSpc>
                <a:spcPct val="150000"/>
              </a:lnSpc>
              <a:buClr>
                <a:srgbClr val="D70911"/>
              </a:buClr>
              <a:buSzPct val="120000"/>
            </a:pPr>
            <a:r>
              <a:rPr lang="pl-PL" sz="1000" dirty="0"/>
              <a:t>Lokalne wydania Gazety Wyborczej/serwisy lokale Wyborcza.pl</a:t>
            </a:r>
          </a:p>
          <a:p>
            <a:pPr>
              <a:lnSpc>
                <a:spcPct val="150000"/>
              </a:lnSpc>
              <a:buClr>
                <a:srgbClr val="D70911"/>
              </a:buClr>
              <a:buSzPct val="120000"/>
            </a:pPr>
            <a:r>
              <a:rPr lang="pl-PL" sz="1000" dirty="0"/>
              <a:t>HP Wyborcza.pl oraz strony artykułowe</a:t>
            </a:r>
          </a:p>
          <a:p>
            <a:pPr>
              <a:lnSpc>
                <a:spcPct val="150000"/>
              </a:lnSpc>
              <a:buClr>
                <a:srgbClr val="D70911"/>
              </a:buClr>
              <a:buSzPct val="120000"/>
            </a:pPr>
            <a:r>
              <a:rPr lang="pl-PL" sz="1000" dirty="0" err="1"/>
              <a:t>Social</a:t>
            </a:r>
            <a:r>
              <a:rPr lang="pl-PL" sz="1000" dirty="0"/>
              <a:t> media </a:t>
            </a:r>
            <a:r>
              <a:rPr lang="pl-PL" sz="1000" dirty="0" err="1"/>
              <a:t>Facebook</a:t>
            </a:r>
            <a:r>
              <a:rPr lang="pl-PL" sz="1000" dirty="0"/>
              <a:t> Wyborcza.pl </a:t>
            </a:r>
          </a:p>
          <a:p>
            <a:pPr>
              <a:lnSpc>
                <a:spcPct val="150000"/>
              </a:lnSpc>
              <a:buClr>
                <a:srgbClr val="D70911"/>
              </a:buClr>
              <a:buSzPct val="120000"/>
            </a:pPr>
            <a:r>
              <a:rPr lang="pl-PL" sz="1000" dirty="0"/>
              <a:t>Kampania promocyjna – w serwisach grupy Wyborcza.pl oraz w mediach </a:t>
            </a:r>
            <a:r>
              <a:rPr lang="pl-PL" sz="1000" dirty="0" err="1"/>
              <a:t>społecznościowych</a:t>
            </a:r>
            <a:endParaRPr lang="pl-PL" sz="1000" dirty="0"/>
          </a:p>
          <a:p>
            <a:pPr>
              <a:lnSpc>
                <a:spcPct val="150000"/>
              </a:lnSpc>
            </a:pPr>
            <a:endParaRPr lang="pl-PL" sz="1000" dirty="0"/>
          </a:p>
          <a:p>
            <a:pPr>
              <a:lnSpc>
                <a:spcPct val="150000"/>
              </a:lnSpc>
            </a:pPr>
            <a:endParaRPr lang="pl-PL" sz="1000" dirty="0"/>
          </a:p>
          <a:p>
            <a:pPr>
              <a:lnSpc>
                <a:spcPct val="150000"/>
              </a:lnSpc>
            </a:pPr>
            <a:endParaRPr lang="pl-PL" sz="1000" dirty="0"/>
          </a:p>
        </p:txBody>
      </p:sp>
      <p:sp>
        <p:nvSpPr>
          <p:cNvPr id="8" name="pole tekstowe 27"/>
          <p:cNvSpPr txBox="1">
            <a:spLocks noChangeArrowheads="1"/>
          </p:cNvSpPr>
          <p:nvPr/>
        </p:nvSpPr>
        <p:spPr bwMode="auto">
          <a:xfrm>
            <a:off x="396189" y="771550"/>
            <a:ext cx="2951675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pl-PL" sz="1000" b="1" dirty="0">
                <a:latin typeface="+mn-lt"/>
                <a:cs typeface="Arial"/>
              </a:rPr>
              <a:t>Nie mniej niż:</a:t>
            </a:r>
          </a:p>
          <a:p>
            <a:pPr lvl="0" eaLnBrk="1" hangingPunct="1">
              <a:spcBef>
                <a:spcPts val="600"/>
              </a:spcBef>
              <a:defRPr/>
            </a:pPr>
            <a:r>
              <a:rPr lang="pl-PL" sz="1400" dirty="0">
                <a:solidFill>
                  <a:prstClr val="black"/>
                </a:solidFill>
                <a:latin typeface="Arial Black"/>
                <a:cs typeface="+mn-cs"/>
              </a:rPr>
              <a:t>6</a:t>
            </a:r>
          </a:p>
          <a:p>
            <a:pPr lvl="0" eaLnBrk="1" hangingPunct="1">
              <a:defRPr/>
            </a:pPr>
            <a: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  <a:t>materiałów w ogólnopolskim wydaniu </a:t>
            </a:r>
            <a:b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  <a:t>Gazety Wyborczej</a:t>
            </a:r>
            <a:b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</a:br>
            <a:endParaRPr lang="pl-PL" sz="1000" dirty="0">
              <a:solidFill>
                <a:prstClr val="black"/>
              </a:solidFill>
              <a:latin typeface="Arial"/>
              <a:cs typeface="+mn-cs"/>
            </a:endParaRPr>
          </a:p>
          <a:p>
            <a:pPr lvl="0" eaLnBrk="1" hangingPunct="1">
              <a:defRPr/>
            </a:pPr>
            <a:r>
              <a:rPr lang="pl-PL" sz="1400" dirty="0">
                <a:solidFill>
                  <a:prstClr val="black"/>
                </a:solidFill>
                <a:latin typeface="Arial Black"/>
                <a:cs typeface="+mn-cs"/>
              </a:rPr>
              <a:t>42</a:t>
            </a:r>
          </a:p>
          <a:p>
            <a:pPr lvl="0" eaLnBrk="1" hangingPunct="1">
              <a:defRPr/>
            </a:pPr>
            <a: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  <a:t>materiały w lokalnych wydaniach Gazety Wyborczej (6 emisji w 7 zasięgach: Warszawa, Kraków, Poznań, Łódź, Katowice, Trójmiasto, Wrocław)</a:t>
            </a:r>
            <a:b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</a:br>
            <a:endParaRPr lang="pl-PL" sz="10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eaLnBrk="1" hangingPunct="1">
              <a:defRPr/>
            </a:pPr>
            <a:r>
              <a:rPr lang="pl-PL" sz="1400" dirty="0">
                <a:solidFill>
                  <a:prstClr val="black"/>
                </a:solidFill>
                <a:latin typeface="Arial Black"/>
                <a:cs typeface="+mn-cs"/>
              </a:rPr>
              <a:t>6</a:t>
            </a:r>
          </a:p>
          <a:p>
            <a:pPr lvl="0" eaLnBrk="1" hangingPunct="1">
              <a:defRPr/>
            </a:pPr>
            <a: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  <a:t>materiałów w serwisie Wyborcza.pl (odsłona online materiałów z prasy)</a:t>
            </a:r>
            <a:b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</a:br>
            <a:endParaRPr lang="pl-PL" sz="10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eaLnBrk="1" hangingPunct="1">
              <a:defRPr/>
            </a:pPr>
            <a:r>
              <a:rPr lang="pl-PL" sz="1400" dirty="0">
                <a:solidFill>
                  <a:prstClr val="black"/>
                </a:solidFill>
                <a:latin typeface="Arial Black"/>
                <a:cs typeface="+mn-cs"/>
              </a:rPr>
              <a:t>42</a:t>
            </a:r>
          </a:p>
          <a:p>
            <a:pPr lvl="0" eaLnBrk="1" hangingPunct="1">
              <a:defRPr/>
            </a:pPr>
            <a: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  <a:t>materiały w lokalnych serwisach Gazety Wyborczej (odsłona online materiałów z prasy)</a:t>
            </a:r>
            <a:b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</a:br>
            <a:endParaRPr lang="pl-PL" sz="10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eaLnBrk="1" hangingPunct="1">
              <a:spcBef>
                <a:spcPts val="600"/>
              </a:spcBef>
              <a:defRPr/>
            </a:pPr>
            <a:r>
              <a:rPr lang="pl-PL" sz="1400" dirty="0">
                <a:solidFill>
                  <a:prstClr val="black"/>
                </a:solidFill>
                <a:latin typeface="Arial Black"/>
                <a:cs typeface="+mn-cs"/>
              </a:rPr>
              <a:t>1</a:t>
            </a:r>
            <a:br>
              <a:rPr lang="pl-PL" sz="1400" dirty="0">
                <a:solidFill>
                  <a:prstClr val="black"/>
                </a:solidFill>
                <a:latin typeface="Arial Black"/>
                <a:cs typeface="+mn-cs"/>
              </a:rPr>
            </a:br>
            <a:r>
              <a:rPr lang="pl-PL" sz="1000" dirty="0" err="1">
                <a:solidFill>
                  <a:prstClr val="black"/>
                </a:solidFill>
                <a:latin typeface="Arial"/>
                <a:cs typeface="Arial"/>
              </a:rPr>
              <a:t>podcast</a:t>
            </a:r>
            <a: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  <a:t> 8:10</a:t>
            </a:r>
            <a:b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</a:br>
            <a:endParaRPr lang="pl-PL" sz="10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eaLnBrk="1" hangingPunct="1">
              <a:spcBef>
                <a:spcPts val="600"/>
              </a:spcBef>
              <a:defRPr/>
            </a:pPr>
            <a:r>
              <a:rPr lang="pl-PL" sz="1400" dirty="0">
                <a:solidFill>
                  <a:prstClr val="black"/>
                </a:solidFill>
                <a:latin typeface="Arial Black"/>
                <a:cs typeface="+mn-cs"/>
              </a:rPr>
              <a:t>7</a:t>
            </a:r>
            <a:br>
              <a:rPr lang="pl-PL" sz="1400" dirty="0">
                <a:solidFill>
                  <a:prstClr val="black"/>
                </a:solidFill>
                <a:latin typeface="Arial Black"/>
                <a:cs typeface="+mn-cs"/>
              </a:rPr>
            </a:br>
            <a:r>
              <a:rPr lang="pl-PL" sz="1000" dirty="0">
                <a:solidFill>
                  <a:prstClr val="black"/>
                </a:solidFill>
                <a:latin typeface="Arial"/>
                <a:cs typeface="Arial"/>
              </a:rPr>
              <a:t>debat online na FB lokalnych wydań Wyborczej</a:t>
            </a:r>
            <a:endParaRPr lang="pl-PL" sz="1000" dirty="0">
              <a:solidFill>
                <a:prstClr val="black"/>
              </a:solidFill>
              <a:latin typeface="Arial"/>
              <a:cs typeface="+mn-cs"/>
            </a:endParaRPr>
          </a:p>
          <a:p>
            <a:pPr eaLnBrk="1" hangingPunct="1">
              <a:spcBef>
                <a:spcPts val="600"/>
              </a:spcBef>
              <a:defRPr/>
            </a:pPr>
            <a:endParaRPr lang="pl-PL" sz="1000" dirty="0">
              <a:latin typeface="+mn-lt"/>
            </a:endParaRPr>
          </a:p>
          <a:p>
            <a:pPr eaLnBrk="1" hangingPunct="1">
              <a:defRPr/>
            </a:pPr>
            <a:endParaRPr lang="pl-PL" sz="1000" dirty="0"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0498" y="4734119"/>
            <a:ext cx="974387" cy="21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6" r="28406"/>
          <a:stretch>
            <a:fillRect/>
          </a:stretch>
        </p:blipFill>
        <p:spPr/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2898" y="4886519"/>
            <a:ext cx="974387" cy="21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906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180512" cy="5170252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-36511" y="-5836"/>
            <a:ext cx="9180512" cy="514933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539552" y="987574"/>
            <a:ext cx="8496944" cy="4155926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</a:pP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>Planowane materiały redakcyjne w ogólnopolskim wydaniu Gazety Wyborczej/Wyborcza.pl:</a:t>
            </a:r>
            <a:br>
              <a:rPr lang="pl-PL" b="1" dirty="0"/>
            </a:br>
            <a:endParaRPr lang="pl-PL" dirty="0"/>
          </a:p>
          <a:p>
            <a:pPr marL="171450" lvl="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r>
              <a:rPr lang="pl-PL" b="1" dirty="0"/>
              <a:t>8 stycznia; </a:t>
            </a:r>
            <a:r>
              <a:rPr lang="pl-PL" dirty="0"/>
              <a:t>rozmowa z Łukaszem Frankiem, dyrektorem Zarządu Transportu Publicznego w Krakowie o pandemicznej rewolucji, którą rozpoczął w Krakowie</a:t>
            </a:r>
          </a:p>
          <a:p>
            <a:pPr marL="171450" lvl="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r>
              <a:rPr lang="pl-PL" b="1" dirty="0"/>
              <a:t>15 stycznia: </a:t>
            </a:r>
            <a:r>
              <a:rPr lang="pl-PL" dirty="0"/>
              <a:t>Projektowanie miast kluczem do budowania zrównoważonej mobilności. Jak projektować rozwój miast, aby zachęcać ludzi do korzystania z nóg, rowerów i transportu publicznego </a:t>
            </a:r>
          </a:p>
          <a:p>
            <a:pPr marL="171450" lvl="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r>
              <a:rPr lang="pl-PL" b="1" dirty="0"/>
              <a:t>21 stycznia: </a:t>
            </a:r>
            <a:r>
              <a:rPr lang="pl-PL" dirty="0"/>
              <a:t>Przesiadka to nie problem - o tym, że trzeba odejść </a:t>
            </a:r>
            <a:br>
              <a:rPr lang="pl-PL" dirty="0"/>
            </a:br>
            <a:r>
              <a:rPr lang="pl-PL" dirty="0"/>
              <a:t>od bezpośredniości w transporcie publicznym i stworzyć system, </a:t>
            </a:r>
            <a:br>
              <a:rPr lang="pl-PL" dirty="0"/>
            </a:br>
            <a:r>
              <a:rPr lang="pl-PL" dirty="0"/>
              <a:t>w którym pasażer będzie nie tylko musiał, ale i chciał się przesiadać.</a:t>
            </a:r>
          </a:p>
          <a:p>
            <a:pPr marL="171450" lvl="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r>
              <a:rPr lang="pl-PL" b="1" dirty="0"/>
              <a:t>29 stycznia:  </a:t>
            </a:r>
            <a:r>
              <a:rPr lang="pl-PL" dirty="0"/>
              <a:t>Dlaczego warto postawić na rower - jak rowery mogą zmienić świat</a:t>
            </a:r>
            <a:endParaRPr lang="pl-PL" b="1" dirty="0"/>
          </a:p>
          <a:p>
            <a:pPr marL="17145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r>
              <a:rPr lang="pl-PL" b="1" dirty="0"/>
              <a:t>4 lutego: </a:t>
            </a:r>
            <a:r>
              <a:rPr lang="pl-PL" dirty="0"/>
              <a:t>Jak kolej może walczyć z wykluczeniem transportowym? </a:t>
            </a:r>
            <a:br>
              <a:rPr lang="pl-PL" dirty="0"/>
            </a:br>
            <a:r>
              <a:rPr lang="pl-PL" dirty="0"/>
              <a:t>Jak wydawać pieniądze na kolej - wielkie inwestycje w linie dużych prędkości, czy małe rewitalizacje lokalnych linii. Jakiej kolei potrzebuje Polska lokalna? </a:t>
            </a:r>
          </a:p>
          <a:p>
            <a:pPr marL="171450" lvl="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r>
              <a:rPr lang="pl-PL" b="1" dirty="0"/>
              <a:t>12 lutego: </a:t>
            </a:r>
            <a:r>
              <a:rPr lang="pl-PL" dirty="0"/>
              <a:t>Kolej aglomeracyjna - przyszłość polskich miast? Gdańsk i Warszawa mają od lat, teraz chcą dołączać kolejne. Czy wszędzie to dobry kierunek rozwoju?</a:t>
            </a:r>
            <a:endParaRPr lang="pl-PL" b="1" dirty="0"/>
          </a:p>
          <a:p>
            <a:pPr marL="171450" lvl="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r>
              <a:rPr lang="pl-PL" b="1" dirty="0"/>
              <a:t>18 lutego: </a:t>
            </a:r>
            <a:r>
              <a:rPr lang="pl-PL" dirty="0"/>
              <a:t>Mobilność jako usługa (</a:t>
            </a:r>
            <a:r>
              <a:rPr lang="pl-PL" dirty="0" err="1"/>
              <a:t>MaaS</a:t>
            </a:r>
            <a:r>
              <a:rPr lang="pl-PL" dirty="0"/>
              <a:t>) - wszystko co jest potrzebne do poruszania się po mieście w jednej aplikacji integrującej wszystkie usługi związane z podróżą (od roweru po taksówkę) - czy tak będzie wyglądać przyszłość transportu?</a:t>
            </a:r>
            <a:endParaRPr lang="pl-PL" b="1" dirty="0"/>
          </a:p>
          <a:p>
            <a:pPr marL="17145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endParaRPr lang="pl-PL" b="1" dirty="0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3563888" y="555526"/>
            <a:ext cx="5580112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ytuł 2"/>
          <p:cNvSpPr txBox="1">
            <a:spLocks/>
          </p:cNvSpPr>
          <p:nvPr/>
        </p:nvSpPr>
        <p:spPr>
          <a:xfrm>
            <a:off x="323528" y="349820"/>
            <a:ext cx="3528392" cy="4476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"/>
            <a:r>
              <a:rPr lang="pl-PL" dirty="0"/>
              <a:t>Zawsze po drodze w 2021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915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2"/>
          <a:stretch/>
        </p:blipFill>
        <p:spPr bwMode="auto">
          <a:xfrm>
            <a:off x="5524500" y="-623133"/>
            <a:ext cx="6319292" cy="6097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Łącznik prostoliniowy 15"/>
          <p:cNvCxnSpPr/>
          <p:nvPr/>
        </p:nvCxnSpPr>
        <p:spPr>
          <a:xfrm>
            <a:off x="1547664" y="555526"/>
            <a:ext cx="759633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6403" y="362362"/>
            <a:ext cx="3782576" cy="492408"/>
          </a:xfrm>
          <a:noFill/>
        </p:spPr>
        <p:txBody>
          <a:bodyPr>
            <a:noAutofit/>
          </a:bodyPr>
          <a:lstStyle/>
          <a:p>
            <a:r>
              <a:rPr lang="pl-PL" dirty="0"/>
              <a:t>Zostań </a:t>
            </a:r>
            <a:br>
              <a:rPr lang="pl-PL" dirty="0"/>
            </a:br>
            <a:r>
              <a:rPr lang="pl-PL" dirty="0"/>
              <a:t>partnerem akcji</a:t>
            </a:r>
            <a:br>
              <a:rPr lang="pl-PL" dirty="0"/>
            </a:br>
            <a:endParaRPr lang="pl-PL" dirty="0">
              <a:highlight>
                <a:srgbClr val="FFFF00"/>
              </a:highligh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4299231" y="238708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/>
              <a:t> </a:t>
            </a:r>
          </a:p>
        </p:txBody>
      </p:sp>
      <p:sp>
        <p:nvSpPr>
          <p:cNvPr id="4" name="Prostokąt 3"/>
          <p:cNvSpPr/>
          <p:nvPr/>
        </p:nvSpPr>
        <p:spPr>
          <a:xfrm>
            <a:off x="4299231" y="238708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/>
              <a:t> </a:t>
            </a:r>
          </a:p>
        </p:txBody>
      </p:sp>
      <p:pic>
        <p:nvPicPr>
          <p:cNvPr id="10" name="Picture 2" descr="Z:\prograf\!!!graf\!!!nowe_loga\grupa wyborcza\grupa_wyborcza_logo_zaakceptowa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98" y="4734054"/>
            <a:ext cx="974387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ymbol zastępczy tekstu 6"/>
          <p:cNvSpPr txBox="1">
            <a:spLocks/>
          </p:cNvSpPr>
          <p:nvPr/>
        </p:nvSpPr>
        <p:spPr>
          <a:xfrm>
            <a:off x="682426" y="3577822"/>
            <a:ext cx="1604370" cy="50609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ts val="264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b="1" dirty="0">
                <a:solidFill>
                  <a:srgbClr val="C00000"/>
                </a:solidFill>
                <a:cs typeface="Arial"/>
              </a:rPr>
              <a:t>Dotrzesz </a:t>
            </a:r>
            <a:r>
              <a:rPr lang="pl-PL" sz="1000" dirty="0">
                <a:cs typeface="Arial"/>
              </a:rPr>
              <a:t>do czytelników i użytkowników, dla których ważna jest poprawa jakości życia.</a:t>
            </a:r>
            <a:r>
              <a:rPr lang="pl-PL" sz="1000" dirty="0">
                <a:latin typeface="Arial" pitchFamily="34" charset="0"/>
                <a:cs typeface="Arial" pitchFamily="34" charset="0"/>
              </a:rPr>
              <a:t/>
            </a:r>
            <a:br>
              <a:rPr lang="pl-PL" sz="1000" dirty="0">
                <a:latin typeface="Arial" pitchFamily="34" charset="0"/>
                <a:cs typeface="Arial" pitchFamily="34" charset="0"/>
              </a:rPr>
            </a:br>
            <a:endParaRPr lang="pl-PL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ymbol zastępczy tekstu 6"/>
          <p:cNvSpPr txBox="1">
            <a:spLocks/>
          </p:cNvSpPr>
          <p:nvPr/>
        </p:nvSpPr>
        <p:spPr>
          <a:xfrm>
            <a:off x="3119401" y="2425694"/>
            <a:ext cx="1968572" cy="50609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ts val="264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dirty="0">
                <a:cs typeface="Arial"/>
              </a:rPr>
              <a:t>Pokażesz się jako</a:t>
            </a:r>
            <a:r>
              <a:rPr lang="pl-PL" sz="1000" b="1" dirty="0">
                <a:solidFill>
                  <a:srgbClr val="C00000"/>
                </a:solidFill>
                <a:cs typeface="Arial"/>
              </a:rPr>
              <a:t> marka, która chce mieć wpływ </a:t>
            </a:r>
            <a:r>
              <a:rPr lang="pl-PL" sz="1000" dirty="0">
                <a:cs typeface="Arial"/>
              </a:rPr>
              <a:t>na zmianę i rozwój transportu.</a:t>
            </a:r>
            <a:r>
              <a:rPr lang="pl-PL" sz="1000" dirty="0">
                <a:latin typeface="Arial" pitchFamily="34" charset="0"/>
                <a:cs typeface="Arial" pitchFamily="34" charset="0"/>
              </a:rPr>
              <a:t/>
            </a:r>
            <a:br>
              <a:rPr lang="pl-PL" sz="1000" dirty="0">
                <a:latin typeface="Arial" pitchFamily="34" charset="0"/>
                <a:cs typeface="Arial" pitchFamily="34" charset="0"/>
              </a:rPr>
            </a:br>
            <a:endParaRPr lang="pl-PL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ymbol zastępczy tekstu 6"/>
          <p:cNvSpPr txBox="1">
            <a:spLocks/>
          </p:cNvSpPr>
          <p:nvPr/>
        </p:nvSpPr>
        <p:spPr>
          <a:xfrm>
            <a:off x="3119401" y="4009870"/>
            <a:ext cx="2204219" cy="50609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ts val="264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dirty="0">
                <a:cs typeface="Arial"/>
              </a:rPr>
              <a:t>Zyskasz</a:t>
            </a:r>
            <a:r>
              <a:rPr lang="pl-PL" sz="1000" b="1" dirty="0">
                <a:solidFill>
                  <a:srgbClr val="C00000"/>
                </a:solidFill>
                <a:cs typeface="Arial"/>
              </a:rPr>
              <a:t> </a:t>
            </a:r>
            <a:r>
              <a:rPr lang="pl-PL" sz="1000" dirty="0">
                <a:cs typeface="Arial"/>
              </a:rPr>
              <a:t>ogólnopolski</a:t>
            </a:r>
            <a:r>
              <a:rPr lang="pl-PL" sz="1000" b="1" dirty="0">
                <a:solidFill>
                  <a:srgbClr val="C00000"/>
                </a:solidFill>
                <a:cs typeface="Arial"/>
              </a:rPr>
              <a:t> zasięg.</a:t>
            </a:r>
            <a:r>
              <a:rPr lang="pl-PL" sz="1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1000" b="1" dirty="0">
                <a:latin typeface="Arial" pitchFamily="34" charset="0"/>
                <a:cs typeface="Arial" pitchFamily="34" charset="0"/>
              </a:rPr>
            </a:br>
            <a:endParaRPr lang="pl-PL" sz="1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ymbol zastępczy tekstu 6"/>
          <p:cNvSpPr txBox="1">
            <a:spLocks/>
          </p:cNvSpPr>
          <p:nvPr/>
        </p:nvSpPr>
        <p:spPr>
          <a:xfrm>
            <a:off x="3119401" y="3217782"/>
            <a:ext cx="1441301" cy="50609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ts val="264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dirty="0">
                <a:cs typeface="Arial"/>
              </a:rPr>
              <a:t>Zbudujesz skojarzenie z akcją, co</a:t>
            </a:r>
            <a:r>
              <a:rPr lang="pl-PL" sz="1000" b="1" dirty="0">
                <a:solidFill>
                  <a:srgbClr val="C00000"/>
                </a:solidFill>
                <a:cs typeface="Arial"/>
              </a:rPr>
              <a:t> </a:t>
            </a:r>
            <a:r>
              <a:rPr lang="pl-PL" sz="1000" dirty="0">
                <a:cs typeface="Arial"/>
              </a:rPr>
              <a:t>wzmocni </a:t>
            </a:r>
            <a:r>
              <a:rPr lang="pl-PL" sz="1000" b="1" dirty="0">
                <a:solidFill>
                  <a:srgbClr val="C00000"/>
                </a:solidFill>
                <a:cs typeface="Arial"/>
              </a:rPr>
              <a:t>Twój wizerunek.</a:t>
            </a:r>
          </a:p>
          <a:p>
            <a:endParaRPr lang="pl-PL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ymbol zastępczy tekstu 6"/>
          <p:cNvSpPr txBox="1">
            <a:spLocks/>
          </p:cNvSpPr>
          <p:nvPr/>
        </p:nvSpPr>
        <p:spPr>
          <a:xfrm>
            <a:off x="3119401" y="1561598"/>
            <a:ext cx="2281855" cy="50609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ts val="264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Zyskasz potencjał </a:t>
            </a:r>
            <a:r>
              <a:rPr lang="pl-PL" sz="1000" dirty="0">
                <a:latin typeface="Arial" pitchFamily="34" charset="0"/>
                <a:cs typeface="Arial" pitchFamily="34" charset="0"/>
              </a:rPr>
              <a:t>na wykorzystanie PR-owo swojego udziału w akcji </a:t>
            </a:r>
            <a:br>
              <a:rPr lang="pl-PL" sz="1000" dirty="0">
                <a:latin typeface="Arial" pitchFamily="34" charset="0"/>
                <a:cs typeface="Arial" pitchFamily="34" charset="0"/>
              </a:rPr>
            </a:br>
            <a:r>
              <a:rPr lang="pl-PL" sz="1000" dirty="0">
                <a:latin typeface="Arial" pitchFamily="34" charset="0"/>
                <a:cs typeface="Arial" pitchFamily="34" charset="0"/>
              </a:rPr>
              <a:t>według własnego uznania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15"/>
          </p:nvPr>
        </p:nvSpPr>
        <p:spPr>
          <a:xfrm>
            <a:off x="682426" y="1559558"/>
            <a:ext cx="2089374" cy="506096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1000" dirty="0">
                <a:latin typeface="Arial"/>
                <a:cs typeface="Arial"/>
              </a:rPr>
              <a:t>Uświadomisz</a:t>
            </a:r>
            <a:r>
              <a:rPr lang="pl-PL" sz="10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pl-PL" sz="1000" dirty="0">
                <a:latin typeface="Arial"/>
                <a:cs typeface="Arial"/>
              </a:rPr>
              <a:t>jak ważny jest transport publiczny i</a:t>
            </a:r>
            <a:r>
              <a:rPr lang="pl-PL" sz="1000" b="1" dirty="0">
                <a:solidFill>
                  <a:srgbClr val="C00000"/>
                </a:solidFill>
                <a:latin typeface="Arial"/>
                <a:cs typeface="Arial"/>
              </a:rPr>
              <a:t> pomożesz </a:t>
            </a:r>
            <a:r>
              <a:rPr lang="pl-PL" sz="1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1000" b="1" dirty="0">
                <a:latin typeface="Arial" pitchFamily="34" charset="0"/>
                <a:cs typeface="Arial" pitchFamily="34" charset="0"/>
              </a:rPr>
            </a:br>
            <a:r>
              <a:rPr lang="pl-PL" sz="1000" b="1" dirty="0">
                <a:solidFill>
                  <a:srgbClr val="C00000"/>
                </a:solidFill>
                <a:latin typeface="Arial"/>
                <a:cs typeface="Arial"/>
              </a:rPr>
              <a:t>w budowaniu zaufania</a:t>
            </a:r>
            <a:r>
              <a:rPr lang="pl-PL" sz="1000" dirty="0">
                <a:latin typeface="Arial"/>
                <a:cs typeface="Arial"/>
              </a:rPr>
              <a:t> do transportu publicznego.</a:t>
            </a:r>
            <a:endParaRPr lang="pl-PL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ymbol zastępczy tekstu 6"/>
          <p:cNvSpPr txBox="1">
            <a:spLocks/>
          </p:cNvSpPr>
          <p:nvPr/>
        </p:nvSpPr>
        <p:spPr>
          <a:xfrm>
            <a:off x="682426" y="2420028"/>
            <a:ext cx="2088232" cy="50609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ts val="264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b="1" dirty="0">
                <a:solidFill>
                  <a:srgbClr val="C00000"/>
                </a:solidFill>
                <a:cs typeface="Arial"/>
              </a:rPr>
              <a:t>Zajmiesz stanowisko </a:t>
            </a:r>
            <a:r>
              <a:rPr lang="pl-PL" sz="1000" dirty="0"/>
              <a:t>w</a:t>
            </a:r>
            <a:r>
              <a:rPr lang="pl-PL" sz="1000" dirty="0">
                <a:cs typeface="Arial"/>
              </a:rPr>
              <a:t> ważnych społecznie, ekologicznie i gospodarczo sprawach</a:t>
            </a:r>
            <a:r>
              <a:rPr lang="pl-PL" sz="1000" b="1" dirty="0">
                <a:solidFill>
                  <a:srgbClr val="C00000"/>
                </a:solidFill>
                <a:cs typeface="Arial"/>
              </a:rPr>
              <a:t> </a:t>
            </a:r>
            <a:r>
              <a:rPr lang="pl-PL" sz="1000" dirty="0">
                <a:cs typeface="Arial"/>
              </a:rPr>
              <a:t>i dzięki temu przedstawisz się jako ekspert otwarty na dyskusję społeczną.</a:t>
            </a:r>
            <a:r>
              <a:rPr lang="pl-PL" sz="1000" dirty="0">
                <a:latin typeface="Arial" pitchFamily="34" charset="0"/>
                <a:cs typeface="Arial" pitchFamily="34" charset="0"/>
              </a:rPr>
              <a:t/>
            </a:r>
            <a:br>
              <a:rPr lang="pl-PL" sz="1000" dirty="0">
                <a:latin typeface="Arial" pitchFamily="34" charset="0"/>
                <a:cs typeface="Arial" pitchFamily="34" charset="0"/>
              </a:rPr>
            </a:br>
            <a:r>
              <a:rPr lang="pl-PL" sz="1000" dirty="0">
                <a:latin typeface="Arial" pitchFamily="34" charset="0"/>
                <a:cs typeface="Arial" pitchFamily="34" charset="0"/>
              </a:rPr>
              <a:t/>
            </a:r>
            <a:br>
              <a:rPr lang="pl-PL" sz="1000" dirty="0">
                <a:latin typeface="Arial" pitchFamily="34" charset="0"/>
                <a:cs typeface="Arial" pitchFamily="34" charset="0"/>
              </a:rPr>
            </a:br>
            <a:endParaRPr lang="pl-PL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2" y="1590366"/>
            <a:ext cx="139656" cy="180000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97986"/>
            <a:ext cx="139656" cy="18000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2" y="2450334"/>
            <a:ext cx="139656" cy="1800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66456"/>
            <a:ext cx="139656" cy="180000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2" y="3624200"/>
            <a:ext cx="139656" cy="180000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244070"/>
            <a:ext cx="139656" cy="180000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42280"/>
            <a:ext cx="139656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88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6503" y="1248994"/>
            <a:ext cx="648664" cy="40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952" y="1203598"/>
            <a:ext cx="468000" cy="64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1020" y="1342643"/>
            <a:ext cx="504055" cy="41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120" y="1250564"/>
            <a:ext cx="514350" cy="40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Łącznik prostoliniowy 35"/>
          <p:cNvCxnSpPr/>
          <p:nvPr/>
        </p:nvCxnSpPr>
        <p:spPr>
          <a:xfrm>
            <a:off x="0" y="1454928"/>
            <a:ext cx="296247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oliniowy 36"/>
          <p:cNvCxnSpPr/>
          <p:nvPr/>
        </p:nvCxnSpPr>
        <p:spPr>
          <a:xfrm>
            <a:off x="1029708" y="1454928"/>
            <a:ext cx="445948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718" y="1250564"/>
            <a:ext cx="530252" cy="45404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21" y="1237863"/>
            <a:ext cx="454048" cy="47945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21" y="1275965"/>
            <a:ext cx="479450" cy="428647"/>
          </a:xfrm>
          <a:prstGeom prst="rect">
            <a:avLst/>
          </a:prstGeom>
        </p:spPr>
      </p:pic>
      <p:cxnSp>
        <p:nvCxnSpPr>
          <p:cNvPr id="41" name="Łącznik prostoliniowy 40"/>
          <p:cNvCxnSpPr/>
          <p:nvPr/>
        </p:nvCxnSpPr>
        <p:spPr>
          <a:xfrm>
            <a:off x="2365665" y="1454928"/>
            <a:ext cx="445948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oliniowy 41"/>
          <p:cNvCxnSpPr/>
          <p:nvPr/>
        </p:nvCxnSpPr>
        <p:spPr>
          <a:xfrm>
            <a:off x="3697346" y="1454928"/>
            <a:ext cx="445948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oliniowy 42"/>
          <p:cNvCxnSpPr/>
          <p:nvPr/>
        </p:nvCxnSpPr>
        <p:spPr>
          <a:xfrm>
            <a:off x="4838550" y="1454928"/>
            <a:ext cx="445948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oliniowy 44"/>
          <p:cNvCxnSpPr/>
          <p:nvPr/>
        </p:nvCxnSpPr>
        <p:spPr>
          <a:xfrm>
            <a:off x="6070268" y="1454928"/>
            <a:ext cx="445948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oliniowy 45"/>
          <p:cNvCxnSpPr/>
          <p:nvPr/>
        </p:nvCxnSpPr>
        <p:spPr>
          <a:xfrm>
            <a:off x="7245821" y="1454928"/>
            <a:ext cx="445948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oliniowy 46"/>
          <p:cNvCxnSpPr/>
          <p:nvPr/>
        </p:nvCxnSpPr>
        <p:spPr>
          <a:xfrm>
            <a:off x="8532440" y="1454928"/>
            <a:ext cx="611560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oliniowy 47"/>
          <p:cNvCxnSpPr/>
          <p:nvPr/>
        </p:nvCxnSpPr>
        <p:spPr>
          <a:xfrm>
            <a:off x="1725588" y="1753902"/>
            <a:ext cx="0" cy="225800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oliniowy 51"/>
          <p:cNvCxnSpPr/>
          <p:nvPr/>
        </p:nvCxnSpPr>
        <p:spPr>
          <a:xfrm>
            <a:off x="500311" y="1923678"/>
            <a:ext cx="0" cy="3600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oliniowy 55"/>
          <p:cNvCxnSpPr/>
          <p:nvPr/>
        </p:nvCxnSpPr>
        <p:spPr>
          <a:xfrm>
            <a:off x="3059832" y="1753902"/>
            <a:ext cx="0" cy="52981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oliniowy 57"/>
          <p:cNvCxnSpPr/>
          <p:nvPr/>
        </p:nvCxnSpPr>
        <p:spPr>
          <a:xfrm>
            <a:off x="4355976" y="1848202"/>
            <a:ext cx="0" cy="43551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oliniowy 59"/>
          <p:cNvCxnSpPr/>
          <p:nvPr/>
        </p:nvCxnSpPr>
        <p:spPr>
          <a:xfrm>
            <a:off x="5508104" y="1753902"/>
            <a:ext cx="0" cy="144377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oliniowy 61"/>
          <p:cNvCxnSpPr/>
          <p:nvPr/>
        </p:nvCxnSpPr>
        <p:spPr>
          <a:xfrm>
            <a:off x="6732240" y="1753902"/>
            <a:ext cx="0" cy="52981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oliniowy 63"/>
          <p:cNvCxnSpPr/>
          <p:nvPr/>
        </p:nvCxnSpPr>
        <p:spPr>
          <a:xfrm>
            <a:off x="7863199" y="1848202"/>
            <a:ext cx="0" cy="93957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ole tekstowe 57"/>
          <p:cNvSpPr txBox="1">
            <a:spLocks noChangeArrowheads="1"/>
          </p:cNvSpPr>
          <p:nvPr/>
        </p:nvSpPr>
        <p:spPr bwMode="auto">
          <a:xfrm>
            <a:off x="335480" y="2057529"/>
            <a:ext cx="2497432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08000" indent="-108000"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pl-PL" sz="800" b="1" dirty="0">
                <a:latin typeface="+mn-lt"/>
              </a:rPr>
              <a:t>Logotyp</a:t>
            </a:r>
            <a:r>
              <a:rPr lang="pl-PL" sz="800" dirty="0">
                <a:latin typeface="+mn-lt"/>
              </a:rPr>
              <a:t> przy publikacjach w ogólnopolskim wydaniu Gazety Wyborczej (nie mniej niż 6 emisji) </a:t>
            </a:r>
          </a:p>
          <a:p>
            <a:pPr marL="108000" indent="-108000"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pl-PL" sz="800" b="1" dirty="0">
                <a:latin typeface="+mn-lt"/>
              </a:rPr>
              <a:t>Logotyp</a:t>
            </a:r>
            <a:r>
              <a:rPr lang="pl-PL" sz="800" dirty="0">
                <a:latin typeface="+mn-lt"/>
              </a:rPr>
              <a:t> przy publikacjach w Tygodnikach Lokalnych dotyczących badania transportu publicznego (6 emisji w 7 zasięgach: Warszawa, Kraków, Katowice, Łódź, Poznań, Trójmiasto, Wrocław, w sumie 42 emisje)</a:t>
            </a:r>
          </a:p>
          <a:p>
            <a:pPr marL="108000" indent="-108000"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pl-PL" sz="800" b="1" dirty="0">
                <a:latin typeface="+mn-lt"/>
              </a:rPr>
              <a:t>Reklama ½ </a:t>
            </a:r>
            <a:r>
              <a:rPr lang="pl-PL" sz="800" dirty="0">
                <a:latin typeface="+mn-lt"/>
              </a:rPr>
              <a:t>strony w ogólnopolskim wydaniu Gazety Wyborczej (data emisji do ustalenia)</a:t>
            </a:r>
          </a:p>
          <a:p>
            <a:pPr marL="108000" indent="-108000" eaLnBrk="1" hangingPunct="1">
              <a:spcAft>
                <a:spcPts val="600"/>
              </a:spcAft>
              <a:buFont typeface="Wingdings" pitchFamily="2" charset="2"/>
              <a:buChar char="§"/>
            </a:pPr>
            <a:endParaRPr lang="pl-PL" sz="800" dirty="0">
              <a:latin typeface="+mn-lt"/>
            </a:endParaRPr>
          </a:p>
        </p:txBody>
      </p:sp>
      <p:sp>
        <p:nvSpPr>
          <p:cNvPr id="35" name="pole tekstowe 57"/>
          <p:cNvSpPr txBox="1">
            <a:spLocks noChangeArrowheads="1"/>
          </p:cNvSpPr>
          <p:nvPr/>
        </p:nvSpPr>
        <p:spPr bwMode="auto">
          <a:xfrm>
            <a:off x="2843808" y="2067694"/>
            <a:ext cx="2229224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08000" indent="-108000"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pl-PL" sz="800" b="1" dirty="0">
                <a:latin typeface="+mn-lt"/>
              </a:rPr>
              <a:t>Logotyp  w serwisie specjalnym</a:t>
            </a:r>
            <a:br>
              <a:rPr lang="pl-PL" sz="800" b="1" dirty="0">
                <a:latin typeface="+mn-lt"/>
              </a:rPr>
            </a:br>
            <a:r>
              <a:rPr lang="pl-PL" sz="800" dirty="0">
                <a:latin typeface="+mn-lt"/>
              </a:rPr>
              <a:t>Wyborcza.pl/</a:t>
            </a:r>
            <a:r>
              <a:rPr lang="pl-PL" sz="800" dirty="0" err="1">
                <a:latin typeface="+mn-lt"/>
              </a:rPr>
              <a:t>zawszepodrodze</a:t>
            </a:r>
            <a:endParaRPr lang="pl-PL" sz="800" dirty="0">
              <a:latin typeface="+mn-lt"/>
            </a:endParaRPr>
          </a:p>
          <a:p>
            <a:pPr marL="108000" indent="-108000"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pl-PL" sz="800" b="1" dirty="0" err="1">
                <a:latin typeface="+mn-lt"/>
              </a:rPr>
              <a:t>Branding</a:t>
            </a:r>
            <a:r>
              <a:rPr lang="pl-PL" sz="800" b="1" dirty="0">
                <a:latin typeface="+mn-lt"/>
              </a:rPr>
              <a:t> serwisu specjalnego</a:t>
            </a:r>
            <a:r>
              <a:rPr lang="pl-PL" sz="800" dirty="0">
                <a:latin typeface="+mn-lt"/>
              </a:rPr>
              <a:t/>
            </a:r>
            <a:br>
              <a:rPr lang="pl-PL" sz="800" dirty="0">
                <a:latin typeface="+mn-lt"/>
              </a:rPr>
            </a:br>
            <a:r>
              <a:rPr lang="pl-PL" sz="800" dirty="0">
                <a:latin typeface="+mn-lt"/>
              </a:rPr>
              <a:t>Wyborcza.pl/</a:t>
            </a:r>
            <a:r>
              <a:rPr lang="pl-PL" sz="800" dirty="0" err="1">
                <a:latin typeface="+mn-lt"/>
              </a:rPr>
              <a:t>zawszepodrodze</a:t>
            </a:r>
            <a:r>
              <a:rPr lang="pl-PL" sz="800" dirty="0">
                <a:latin typeface="+mn-lt"/>
              </a:rPr>
              <a:t> (</a:t>
            </a:r>
            <a:r>
              <a:rPr lang="pl-PL" sz="800" dirty="0" err="1">
                <a:latin typeface="+mn-lt"/>
              </a:rPr>
              <a:t>halfpage</a:t>
            </a:r>
            <a:r>
              <a:rPr lang="pl-PL" sz="800" dirty="0">
                <a:latin typeface="+mn-lt"/>
              </a:rPr>
              <a:t> – rotacyjnie z innymi Partnerami)</a:t>
            </a:r>
          </a:p>
          <a:p>
            <a:pPr marL="108000" indent="-108000"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pl-PL" sz="800" b="1" dirty="0">
                <a:latin typeface="+mn-lt"/>
              </a:rPr>
              <a:t>1 materiał Partnera </a:t>
            </a:r>
            <a:r>
              <a:rPr lang="pl-PL" sz="800" dirty="0">
                <a:latin typeface="+mn-lt"/>
              </a:rPr>
              <a:t>(czas emisji </a:t>
            </a:r>
            <a:br>
              <a:rPr lang="pl-PL" sz="800" dirty="0">
                <a:latin typeface="+mn-lt"/>
              </a:rPr>
            </a:br>
            <a:r>
              <a:rPr lang="pl-PL" sz="800" dirty="0">
                <a:latin typeface="+mn-lt"/>
              </a:rPr>
              <a:t>i promocji 14 dni, terminy do uzgodnienia, 2500 UU)</a:t>
            </a:r>
          </a:p>
        </p:txBody>
      </p:sp>
      <p:sp>
        <p:nvSpPr>
          <p:cNvPr id="40" name="pole tekstowe 57"/>
          <p:cNvSpPr txBox="1">
            <a:spLocks noChangeArrowheads="1"/>
          </p:cNvSpPr>
          <p:nvPr/>
        </p:nvSpPr>
        <p:spPr bwMode="auto">
          <a:xfrm>
            <a:off x="5040019" y="2067694"/>
            <a:ext cx="2178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08000" indent="-108000" eaLnBrk="1" hangingPunct="1">
              <a:buFont typeface="Wingdings" pitchFamily="2" charset="2"/>
              <a:buChar char="§"/>
            </a:pPr>
            <a:r>
              <a:rPr lang="pl-PL" sz="800" b="1" dirty="0">
                <a:latin typeface="+mn-lt"/>
              </a:rPr>
              <a:t>Obecność w </a:t>
            </a:r>
            <a:r>
              <a:rPr lang="pl-PL" sz="800" b="1" dirty="0" err="1">
                <a:latin typeface="+mn-lt"/>
              </a:rPr>
              <a:t>newsletterach</a:t>
            </a:r>
            <a:r>
              <a:rPr lang="pl-PL" sz="800" b="1" dirty="0">
                <a:latin typeface="+mn-lt"/>
              </a:rPr>
              <a:t> Wyborczej</a:t>
            </a:r>
            <a:r>
              <a:rPr lang="pl-PL" sz="800" dirty="0">
                <a:latin typeface="+mn-lt"/>
              </a:rPr>
              <a:t/>
            </a:r>
            <a:br>
              <a:rPr lang="pl-PL" sz="800" dirty="0">
                <a:latin typeface="+mn-lt"/>
              </a:rPr>
            </a:br>
            <a:r>
              <a:rPr lang="pl-PL" sz="800" dirty="0">
                <a:latin typeface="+mn-lt"/>
              </a:rPr>
              <a:t>(logotyp w grafice) – 2 x </a:t>
            </a:r>
            <a:r>
              <a:rPr lang="pl-PL" sz="800" dirty="0" err="1">
                <a:latin typeface="+mn-lt"/>
              </a:rPr>
              <a:t>newsletter</a:t>
            </a:r>
            <a:r>
              <a:rPr lang="pl-PL" sz="800" dirty="0">
                <a:latin typeface="+mn-lt"/>
              </a:rPr>
              <a:t> wieczorny (daty do ustalenia)</a:t>
            </a:r>
          </a:p>
        </p:txBody>
      </p:sp>
      <p:sp>
        <p:nvSpPr>
          <p:cNvPr id="49" name="pole tekstowe 57"/>
          <p:cNvSpPr txBox="1">
            <a:spLocks noChangeArrowheads="1"/>
          </p:cNvSpPr>
          <p:nvPr/>
        </p:nvSpPr>
        <p:spPr bwMode="auto">
          <a:xfrm>
            <a:off x="5076056" y="2499742"/>
            <a:ext cx="18724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08000" indent="-108000" eaLnBrk="1" hangingPunct="1">
              <a:buFont typeface="Wingdings" pitchFamily="2" charset="2"/>
              <a:buChar char="§"/>
            </a:pPr>
            <a:r>
              <a:rPr lang="pl-PL" sz="800" b="1" dirty="0">
                <a:latin typeface="+mn-lt"/>
              </a:rPr>
              <a:t>Wskazanie partnerskie </a:t>
            </a:r>
            <a:br>
              <a:rPr lang="pl-PL" sz="800" b="1" dirty="0">
                <a:latin typeface="+mn-lt"/>
              </a:rPr>
            </a:br>
            <a:r>
              <a:rPr lang="pl-PL" sz="800" b="1" dirty="0">
                <a:latin typeface="+mn-lt"/>
              </a:rPr>
              <a:t>przed i po </a:t>
            </a:r>
            <a:r>
              <a:rPr lang="pl-PL" sz="800" b="1" dirty="0" err="1">
                <a:latin typeface="+mn-lt"/>
              </a:rPr>
              <a:t>podcaście</a:t>
            </a:r>
            <a:r>
              <a:rPr lang="pl-PL" sz="800" dirty="0">
                <a:latin typeface="+mn-lt"/>
              </a:rPr>
              <a:t> (1 </a:t>
            </a:r>
            <a:r>
              <a:rPr lang="pl-PL" sz="800" dirty="0" err="1">
                <a:latin typeface="+mn-lt"/>
              </a:rPr>
              <a:t>podcast</a:t>
            </a:r>
            <a:r>
              <a:rPr lang="pl-PL" sz="800" dirty="0">
                <a:latin typeface="+mn-lt"/>
              </a:rPr>
              <a:t>)</a:t>
            </a:r>
          </a:p>
          <a:p>
            <a:pPr marL="108000" indent="-108000" eaLnBrk="1" hangingPunct="1">
              <a:buFont typeface="Wingdings" pitchFamily="2" charset="2"/>
              <a:buChar char="§"/>
            </a:pPr>
            <a:endParaRPr lang="pl-PL" sz="800" dirty="0">
              <a:latin typeface="+mn-lt"/>
            </a:endParaRPr>
          </a:p>
          <a:p>
            <a:pPr marL="108000" indent="-108000" eaLnBrk="1" hangingPunct="1">
              <a:buFont typeface="Wingdings" pitchFamily="2" charset="2"/>
              <a:buChar char="§"/>
            </a:pPr>
            <a:r>
              <a:rPr lang="pl-PL" sz="800" b="1" dirty="0">
                <a:latin typeface="+mn-lt"/>
              </a:rPr>
              <a:t>Logotyp przy debatach  online </a:t>
            </a:r>
            <a:r>
              <a:rPr lang="pl-PL" sz="800" dirty="0">
                <a:latin typeface="+mn-lt"/>
              </a:rPr>
              <a:t>(7 debat na FB lokalnych Wyborczej: Warszawa, Kraków, Katowice, Łódź, Poznań, Trójmiasto, Wrocław)</a:t>
            </a:r>
          </a:p>
          <a:p>
            <a:pPr marL="108000" indent="-108000" eaLnBrk="1" hangingPunct="1">
              <a:buFont typeface="Wingdings" pitchFamily="2" charset="2"/>
              <a:buChar char="§"/>
            </a:pPr>
            <a:endParaRPr lang="pl-PL" sz="800" dirty="0">
              <a:latin typeface="+mn-lt"/>
            </a:endParaRPr>
          </a:p>
        </p:txBody>
      </p:sp>
      <p:sp>
        <p:nvSpPr>
          <p:cNvPr id="50" name="pole tekstowe 57"/>
          <p:cNvSpPr txBox="1">
            <a:spLocks noChangeArrowheads="1"/>
          </p:cNvSpPr>
          <p:nvPr/>
        </p:nvSpPr>
        <p:spPr bwMode="auto">
          <a:xfrm>
            <a:off x="7092280" y="2067694"/>
            <a:ext cx="20870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08000" indent="-108000" eaLnBrk="1" hangingPunct="1">
              <a:buFont typeface="Wingdings" pitchFamily="2" charset="2"/>
              <a:buChar char="§"/>
            </a:pPr>
            <a:r>
              <a:rPr lang="pl-PL" sz="800" b="1" dirty="0">
                <a:latin typeface="+mn-lt"/>
              </a:rPr>
              <a:t>Wskazanie partnerskie w postaci logotypu </a:t>
            </a:r>
            <a:r>
              <a:rPr lang="pl-PL" sz="800" dirty="0">
                <a:latin typeface="+mn-lt"/>
              </a:rPr>
              <a:t>w Ankiecie/Badaniu</a:t>
            </a:r>
          </a:p>
          <a:p>
            <a:pPr marL="0" indent="0" eaLnBrk="1" hangingPunct="1"/>
            <a:endParaRPr lang="pl-PL" sz="800" dirty="0">
              <a:latin typeface="+mn-lt"/>
            </a:endParaRPr>
          </a:p>
          <a:p>
            <a:pPr marL="0" indent="0" eaLnBrk="1" hangingPunct="1"/>
            <a:endParaRPr lang="pl-PL" sz="800" dirty="0">
              <a:latin typeface="+mn-lt"/>
            </a:endParaRPr>
          </a:p>
          <a:p>
            <a:pPr marL="0" indent="0" eaLnBrk="1" hangingPunct="1"/>
            <a:endParaRPr lang="pl-PL" sz="800" dirty="0">
              <a:latin typeface="+mn-lt"/>
            </a:endParaRPr>
          </a:p>
        </p:txBody>
      </p:sp>
      <p:sp>
        <p:nvSpPr>
          <p:cNvPr id="51" name="pole tekstowe 50"/>
          <p:cNvSpPr txBox="1"/>
          <p:nvPr/>
        </p:nvSpPr>
        <p:spPr>
          <a:xfrm>
            <a:off x="323528" y="647700"/>
            <a:ext cx="7362836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spcAft>
                <a:spcPts val="300"/>
              </a:spcAft>
              <a:defRPr sz="160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r>
              <a:rPr lang="pl-PL" dirty="0"/>
              <a:t>Świadczenia reklamowe dla Partnera </a:t>
            </a:r>
            <a:r>
              <a:rPr lang="pl-PL" sz="1200" dirty="0"/>
              <a:t>(styczeń – marzec 2021)</a:t>
            </a:r>
          </a:p>
        </p:txBody>
      </p:sp>
      <p:pic>
        <p:nvPicPr>
          <p:cNvPr id="53" name="Picture 2" descr="Z:\prograf\!!!graf\!!!nowe_loga\grupa wyborcza\grupa_wyborcza_logo_zaakceptowan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98" y="4734054"/>
            <a:ext cx="974387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pole tekstowe 57"/>
          <p:cNvSpPr txBox="1">
            <a:spLocks noChangeArrowheads="1"/>
          </p:cNvSpPr>
          <p:nvPr/>
        </p:nvSpPr>
        <p:spPr bwMode="auto">
          <a:xfrm>
            <a:off x="7092280" y="2499742"/>
            <a:ext cx="1758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08000" indent="-108000" eaLnBrk="1" hangingPunct="1">
              <a:buFont typeface="Wingdings" pitchFamily="2" charset="2"/>
              <a:buChar char="§"/>
            </a:pPr>
            <a:r>
              <a:rPr lang="pl-PL" sz="800" b="1" dirty="0">
                <a:latin typeface="+mn-lt"/>
              </a:rPr>
              <a:t>Logotyp i/lub wskazanie słowne w promocji projektu</a:t>
            </a:r>
            <a:br>
              <a:rPr lang="pl-PL" sz="800" b="1" dirty="0">
                <a:latin typeface="+mn-lt"/>
              </a:rPr>
            </a:br>
            <a:r>
              <a:rPr lang="pl-PL" sz="800" dirty="0">
                <a:latin typeface="+mn-lt"/>
              </a:rPr>
              <a:t>(Gazeta Wyborcza i jej dodatki, serwisy  grupy Wyborcza.pl, media </a:t>
            </a:r>
            <a:r>
              <a:rPr lang="pl-PL" sz="800" dirty="0" err="1">
                <a:latin typeface="+mn-lt"/>
              </a:rPr>
              <a:t>społecznościowe</a:t>
            </a:r>
            <a:r>
              <a:rPr lang="pl-PL" sz="800" dirty="0">
                <a:latin typeface="+mn-lt"/>
              </a:rPr>
              <a:t>)</a:t>
            </a:r>
          </a:p>
        </p:txBody>
      </p:sp>
      <p:pic>
        <p:nvPicPr>
          <p:cNvPr id="33" name="Obraz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517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ole tekstowe 57"/>
          <p:cNvSpPr txBox="1">
            <a:spLocks noChangeArrowheads="1"/>
          </p:cNvSpPr>
          <p:nvPr/>
        </p:nvSpPr>
        <p:spPr bwMode="auto">
          <a:xfrm>
            <a:off x="1119656" y="1829670"/>
            <a:ext cx="296486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Aft>
                <a:spcPts val="600"/>
              </a:spcAft>
            </a:pPr>
            <a:r>
              <a:rPr lang="pl-PL" dirty="0">
                <a:latin typeface="+mj-lt"/>
                <a:cs typeface="+mn-cs"/>
              </a:rPr>
              <a:t>1 260 000*</a:t>
            </a:r>
            <a:r>
              <a:rPr lang="pl-PL" sz="2800" dirty="0">
                <a:solidFill>
                  <a:srgbClr val="D70911"/>
                </a:solidFill>
                <a:latin typeface="+mj-lt"/>
                <a:cs typeface="+mn-cs"/>
              </a:rPr>
              <a:t/>
            </a:r>
            <a:br>
              <a:rPr lang="pl-PL" sz="2800" dirty="0">
                <a:solidFill>
                  <a:srgbClr val="D70911"/>
                </a:solidFill>
                <a:latin typeface="+mj-lt"/>
                <a:cs typeface="+mn-cs"/>
              </a:rPr>
            </a:br>
            <a:r>
              <a:rPr lang="pl-PL" sz="1000" dirty="0">
                <a:latin typeface="+mn-lt"/>
              </a:rPr>
              <a:t>potencjalna liczba kontaktów z projektem (prasa)</a:t>
            </a:r>
          </a:p>
          <a:p>
            <a:pPr marL="0" indent="0" eaLnBrk="1" hangingPunct="1">
              <a:spcAft>
                <a:spcPts val="600"/>
              </a:spcAft>
            </a:pPr>
            <a:endParaRPr lang="pl-PL" b="1" dirty="0">
              <a:solidFill>
                <a:srgbClr val="274D92"/>
              </a:solidFill>
            </a:endParaRPr>
          </a:p>
        </p:txBody>
      </p:sp>
      <p:sp>
        <p:nvSpPr>
          <p:cNvPr id="26" name="pole tekstowe 57"/>
          <p:cNvSpPr txBox="1">
            <a:spLocks noChangeArrowheads="1"/>
          </p:cNvSpPr>
          <p:nvPr/>
        </p:nvSpPr>
        <p:spPr bwMode="auto">
          <a:xfrm>
            <a:off x="1119656" y="2696602"/>
            <a:ext cx="32494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Aft>
                <a:spcPts val="600"/>
              </a:spcAft>
            </a:pPr>
            <a:r>
              <a:rPr lang="pl-PL" dirty="0">
                <a:latin typeface="+mj-lt"/>
                <a:cs typeface="+mn-cs"/>
              </a:rPr>
              <a:t>1 000 000** </a:t>
            </a:r>
            <a:r>
              <a:rPr lang="pl-PL" sz="2800" dirty="0">
                <a:solidFill>
                  <a:srgbClr val="274D92"/>
                </a:solidFill>
                <a:latin typeface="+mj-lt"/>
                <a:cs typeface="+mn-cs"/>
              </a:rPr>
              <a:t/>
            </a:r>
            <a:br>
              <a:rPr lang="pl-PL" sz="2800" dirty="0">
                <a:solidFill>
                  <a:srgbClr val="274D92"/>
                </a:solidFill>
                <a:latin typeface="+mj-lt"/>
                <a:cs typeface="+mn-cs"/>
              </a:rPr>
            </a:br>
            <a:r>
              <a:rPr lang="pl-PL" sz="1000" dirty="0"/>
              <a:t>PV kampanii promocyjnej w serwisach Wyborcza.pl</a:t>
            </a:r>
            <a:endParaRPr lang="pl-PL" sz="1000" dirty="0">
              <a:latin typeface="+mn-lt"/>
            </a:endParaRPr>
          </a:p>
        </p:txBody>
      </p:sp>
      <p:sp>
        <p:nvSpPr>
          <p:cNvPr id="35" name="pole tekstowe 57"/>
          <p:cNvSpPr txBox="1">
            <a:spLocks noChangeArrowheads="1"/>
          </p:cNvSpPr>
          <p:nvPr/>
        </p:nvSpPr>
        <p:spPr bwMode="auto">
          <a:xfrm>
            <a:off x="1119656" y="3565877"/>
            <a:ext cx="3812384" cy="51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Aft>
                <a:spcPts val="600"/>
              </a:spcAft>
            </a:pPr>
            <a:r>
              <a:rPr lang="pl-PL" dirty="0">
                <a:latin typeface="+mj-lt"/>
                <a:cs typeface="+mn-cs"/>
              </a:rPr>
              <a:t>258 904***</a:t>
            </a:r>
            <a:br>
              <a:rPr lang="pl-PL" dirty="0">
                <a:latin typeface="+mj-lt"/>
                <a:cs typeface="+mn-cs"/>
              </a:rPr>
            </a:br>
            <a:r>
              <a:rPr lang="pl-PL" sz="1000" dirty="0"/>
              <a:t>odbiorców wieczornego </a:t>
            </a:r>
            <a:r>
              <a:rPr lang="pl-PL" sz="1000" dirty="0" err="1"/>
              <a:t>newslettera</a:t>
            </a:r>
            <a:r>
              <a:rPr lang="pl-PL" sz="1000" dirty="0"/>
              <a:t> Gazety Wyborczej</a:t>
            </a:r>
            <a:endParaRPr lang="pl-PL" sz="1000" dirty="0">
              <a:latin typeface="+mn-lt"/>
            </a:endParaRPr>
          </a:p>
        </p:txBody>
      </p:sp>
      <p:sp>
        <p:nvSpPr>
          <p:cNvPr id="48" name="pole tekstowe 47"/>
          <p:cNvSpPr txBox="1"/>
          <p:nvPr/>
        </p:nvSpPr>
        <p:spPr>
          <a:xfrm>
            <a:off x="477069" y="1194306"/>
            <a:ext cx="6891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pl-PL" dirty="0">
                <a:latin typeface="+mj-lt"/>
                <a:cs typeface="Arial" charset="0"/>
              </a:rPr>
              <a:t>Projekt w liczbach </a:t>
            </a:r>
            <a:r>
              <a:rPr lang="pl-PL" sz="1200" dirty="0">
                <a:latin typeface="+mj-lt"/>
                <a:cs typeface="Arial" charset="0"/>
              </a:rPr>
              <a:t>(od startu 11 grudnia)</a:t>
            </a:r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611560" y="0"/>
            <a:ext cx="0" cy="987574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oliniowy 13"/>
          <p:cNvCxnSpPr/>
          <p:nvPr/>
        </p:nvCxnSpPr>
        <p:spPr>
          <a:xfrm>
            <a:off x="544505" y="4299942"/>
            <a:ext cx="0" cy="843558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ostokąt 45"/>
          <p:cNvSpPr/>
          <p:nvPr/>
        </p:nvSpPr>
        <p:spPr>
          <a:xfrm>
            <a:off x="5220072" y="1829670"/>
            <a:ext cx="2736304" cy="250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600"/>
              </a:spcBef>
              <a:defRPr/>
            </a:pPr>
            <a:r>
              <a:rPr lang="pl-PL" dirty="0">
                <a:solidFill>
                  <a:srgbClr val="FF0000"/>
                </a:solidFill>
                <a:latin typeface="Arial Black" pitchFamily="34" charset="0"/>
              </a:rPr>
              <a:t>60 000 </a:t>
            </a:r>
            <a:br>
              <a:rPr lang="pl-PL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l-PL" sz="1200" dirty="0">
                <a:solidFill>
                  <a:prstClr val="black"/>
                </a:solidFill>
                <a:latin typeface="Arial Black" pitchFamily="34" charset="0"/>
              </a:rPr>
              <a:t>wyświetleń materiałów wideo</a:t>
            </a:r>
          </a:p>
          <a:p>
            <a:pPr lvl="0" algn="r">
              <a:spcBef>
                <a:spcPts val="600"/>
              </a:spcBef>
              <a:defRPr/>
            </a:pPr>
            <a:endParaRPr lang="pl-PL" sz="1200" dirty="0">
              <a:solidFill>
                <a:prstClr val="black"/>
              </a:solidFill>
              <a:latin typeface="Arial Black" pitchFamily="34" charset="0"/>
            </a:endParaRPr>
          </a:p>
          <a:p>
            <a:pPr lvl="0" algn="r">
              <a:spcBef>
                <a:spcPts val="600"/>
              </a:spcBef>
              <a:defRPr/>
            </a:pPr>
            <a:r>
              <a:rPr lang="pl-PL" dirty="0">
                <a:solidFill>
                  <a:srgbClr val="FF0000"/>
                </a:solidFill>
                <a:latin typeface="Arial Black" pitchFamily="34" charset="0"/>
              </a:rPr>
              <a:t>15 000  </a:t>
            </a:r>
            <a:r>
              <a:rPr lang="pl-PL" sz="3600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pl-PL" sz="36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l-PL" sz="1200" dirty="0" err="1">
                <a:solidFill>
                  <a:prstClr val="black"/>
                </a:solidFill>
                <a:latin typeface="Arial Black" pitchFamily="34" charset="0"/>
              </a:rPr>
              <a:t>odtworzeń</a:t>
            </a:r>
            <a:r>
              <a:rPr lang="pl-PL" sz="1200" dirty="0">
                <a:solidFill>
                  <a:prstClr val="black"/>
                </a:solidFill>
                <a:latin typeface="Arial Black" pitchFamily="34" charset="0"/>
              </a:rPr>
              <a:t>  </a:t>
            </a:r>
            <a:r>
              <a:rPr lang="pl-PL" sz="1200" dirty="0" err="1">
                <a:solidFill>
                  <a:prstClr val="black"/>
                </a:solidFill>
                <a:latin typeface="Arial Black" pitchFamily="34" charset="0"/>
              </a:rPr>
              <a:t>podcastów</a:t>
            </a:r>
            <a:endParaRPr lang="pl-PL" sz="1050" dirty="0">
              <a:solidFill>
                <a:prstClr val="black"/>
              </a:solidFill>
              <a:latin typeface="Arial Black" pitchFamily="34" charset="0"/>
            </a:endParaRPr>
          </a:p>
          <a:p>
            <a:pPr lvl="0" algn="r">
              <a:spcBef>
                <a:spcPts val="600"/>
              </a:spcBef>
              <a:defRPr/>
            </a:pPr>
            <a:endParaRPr lang="pl-PL" sz="1050" dirty="0">
              <a:solidFill>
                <a:prstClr val="black"/>
              </a:solidFill>
              <a:latin typeface="Arial Black" pitchFamily="34" charset="0"/>
            </a:endParaRPr>
          </a:p>
          <a:p>
            <a:pPr lvl="0" algn="r">
              <a:spcBef>
                <a:spcPts val="600"/>
              </a:spcBef>
              <a:defRPr/>
            </a:pPr>
            <a:r>
              <a:rPr lang="pl-PL" dirty="0">
                <a:solidFill>
                  <a:srgbClr val="FF0000"/>
                </a:solidFill>
                <a:latin typeface="Arial Black" pitchFamily="34" charset="0"/>
              </a:rPr>
              <a:t>50 000</a:t>
            </a:r>
            <a:br>
              <a:rPr lang="pl-PL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l-PL" sz="1050" dirty="0">
                <a:solidFill>
                  <a:prstClr val="black"/>
                </a:solidFill>
                <a:latin typeface="Arial Black" pitchFamily="34" charset="0"/>
              </a:rPr>
              <a:t>UU na wszystkich materiałach redakcyjnych</a:t>
            </a:r>
          </a:p>
          <a:p>
            <a:pPr>
              <a:spcBef>
                <a:spcPts val="600"/>
              </a:spcBef>
              <a:defRPr/>
            </a:pPr>
            <a:r>
              <a:rPr lang="pl-PL" sz="1000" dirty="0">
                <a:latin typeface="Arial Black" pitchFamily="34" charset="0"/>
              </a:rPr>
              <a:t> 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231" y="1916152"/>
            <a:ext cx="316624" cy="43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131" y="2859782"/>
            <a:ext cx="438852" cy="2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76" y="3619421"/>
            <a:ext cx="371694" cy="392489"/>
          </a:xfrm>
          <a:prstGeom prst="rect">
            <a:avLst/>
          </a:prstGeom>
        </p:spPr>
      </p:pic>
      <p:cxnSp>
        <p:nvCxnSpPr>
          <p:cNvPr id="20" name="Łącznik prostoliniowy 19"/>
          <p:cNvCxnSpPr/>
          <p:nvPr/>
        </p:nvCxnSpPr>
        <p:spPr>
          <a:xfrm>
            <a:off x="4788024" y="1897918"/>
            <a:ext cx="0" cy="225800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e tekstowe 26"/>
          <p:cNvSpPr txBox="1"/>
          <p:nvPr/>
        </p:nvSpPr>
        <p:spPr>
          <a:xfrm>
            <a:off x="611560" y="4820335"/>
            <a:ext cx="79348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" dirty="0"/>
              <a:t> *Szacowany zasięg kampanii na podstawie  danych Polskie Badania Czytelnictwa, badanie "Zaangażowanie w reklamę, VIII 2019-VII 2020, wskaźnik OTS1+, N =29 550; Opracowanie Agora SA</a:t>
            </a:r>
            <a:br>
              <a:rPr lang="pl-PL" sz="500" dirty="0"/>
            </a:br>
            <a:r>
              <a:rPr lang="pl-PL" sz="500" dirty="0"/>
              <a:t>** Dane własne Wydawcy</a:t>
            </a:r>
            <a:br>
              <a:rPr lang="pl-PL" sz="500" dirty="0"/>
            </a:br>
            <a:r>
              <a:rPr lang="pl-PL" sz="500" b="1" dirty="0"/>
              <a:t>**</a:t>
            </a:r>
            <a:r>
              <a:rPr lang="pl-PL" sz="500" dirty="0"/>
              <a:t>Dane własne Wydawcy – VII 2020</a:t>
            </a:r>
          </a:p>
        </p:txBody>
      </p:sp>
      <p:pic>
        <p:nvPicPr>
          <p:cNvPr id="28" name="Picture 2" descr="Z:\prograf\!!!graf\!!!nowe_loga\grupa wyborcza\grupa_wyborcza_logo_zaakceptowa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98" y="4734054"/>
            <a:ext cx="974387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770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231063" y="4332288"/>
            <a:ext cx="1614487" cy="276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5381625" y="4332288"/>
            <a:ext cx="1612900" cy="276225"/>
          </a:xfrm>
          <a:prstGeom prst="rect">
            <a:avLst/>
          </a:prstGeom>
          <a:solidFill>
            <a:srgbClr val="D70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6" name="Łącznik prostoliniowy 5"/>
          <p:cNvCxnSpPr/>
          <p:nvPr/>
        </p:nvCxnSpPr>
        <p:spPr>
          <a:xfrm flipV="1">
            <a:off x="7105650" y="-46038"/>
            <a:ext cx="0" cy="5189538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536997"/>
            <a:ext cx="4151312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8"/>
          <p:cNvSpPr>
            <a:spLocks noChangeArrowheads="1"/>
          </p:cNvSpPr>
          <p:nvPr/>
        </p:nvSpPr>
        <p:spPr bwMode="auto">
          <a:xfrm>
            <a:off x="0" y="4903788"/>
            <a:ext cx="9082088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83" tIns="41142" rIns="82283" bIns="41142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*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Autoprezentacja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danych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ZKDP 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opracowana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przez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Agora SA, I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-IX 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2020,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średni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nakład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jednorazowy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rozpowszechnianie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płatne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razem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Gazeta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Wyborcza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– 6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wydań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w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tygodniu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pl-PL" sz="5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**</a:t>
            </a:r>
            <a:r>
              <a:rPr lang="pl-PL" sz="5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pl-PL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Gemius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pl-PL" sz="5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Prism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; XI 2020 r, </a:t>
            </a:r>
            <a:r>
              <a:rPr lang="pl-PL" sz="5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*** 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Stan na 217.12. 2020 **** Dane własne Wydawcy – XII 2020. ****  Google Analytics, X. </a:t>
            </a:r>
            <a:r>
              <a:rPr lang="pl-PL" sz="5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2020 . </a:t>
            </a:r>
            <a:br>
              <a:rPr lang="pl-PL" sz="5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</a:br>
            <a:r>
              <a:rPr lang="pl-PL" sz="5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Opracowanie 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Agora SA</a:t>
            </a:r>
          </a:p>
        </p:txBody>
      </p:sp>
      <p:sp>
        <p:nvSpPr>
          <p:cNvPr id="2055" name="Prostokąt 2"/>
          <p:cNvSpPr>
            <a:spLocks noChangeArrowheads="1"/>
          </p:cNvSpPr>
          <p:nvPr/>
        </p:nvSpPr>
        <p:spPr bwMode="auto">
          <a:xfrm>
            <a:off x="436563" y="1208088"/>
            <a:ext cx="4094162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83" tIns="41142" rIns="82283" bIns="41142">
            <a:spAutoFit/>
          </a:bodyPr>
          <a:lstStyle/>
          <a:p>
            <a:pPr>
              <a:lnSpc>
                <a:spcPct val="111000"/>
              </a:lnSpc>
              <a:spcBef>
                <a:spcPts val="88"/>
              </a:spcBef>
            </a:pPr>
            <a:r>
              <a:rPr lang="pl-PL" altLang="pl-PL" sz="900" dirty="0">
                <a:solidFill>
                  <a:srgbClr val="000000"/>
                </a:solidFill>
              </a:rPr>
              <a:t>Gazeta Wyborcza to największy opiniotwórczy dziennik w Polsce. </a:t>
            </a:r>
            <a:br>
              <a:rPr lang="pl-PL" altLang="pl-PL" sz="900" dirty="0">
                <a:solidFill>
                  <a:srgbClr val="000000"/>
                </a:solidFill>
              </a:rPr>
            </a:br>
            <a:r>
              <a:rPr lang="pl-PL" altLang="pl-PL" sz="900" dirty="0">
                <a:solidFill>
                  <a:srgbClr val="000000"/>
                </a:solidFill>
              </a:rPr>
              <a:t>Wyborcza to także lider procesu transformacji cyfrowej prasy. </a:t>
            </a:r>
            <a:br>
              <a:rPr lang="pl-PL" altLang="pl-PL" sz="900" dirty="0">
                <a:solidFill>
                  <a:srgbClr val="000000"/>
                </a:solidFill>
              </a:rPr>
            </a:br>
            <a:r>
              <a:rPr lang="pl-PL" altLang="pl-PL" sz="900" dirty="0">
                <a:solidFill>
                  <a:srgbClr val="000000"/>
                </a:solidFill>
              </a:rPr>
              <a:t>Jako pierwsza w Polsce wprowadziła system limitowanego dostępu </a:t>
            </a:r>
            <a:br>
              <a:rPr lang="pl-PL" altLang="pl-PL" sz="900" dirty="0">
                <a:solidFill>
                  <a:srgbClr val="000000"/>
                </a:solidFill>
              </a:rPr>
            </a:br>
            <a:r>
              <a:rPr lang="pl-PL" altLang="pl-PL" sz="900" dirty="0">
                <a:solidFill>
                  <a:srgbClr val="000000"/>
                </a:solidFill>
              </a:rPr>
              <a:t>do swoich treści (</a:t>
            </a:r>
            <a:r>
              <a:rPr lang="pl-PL" altLang="pl-PL" sz="900" dirty="0" err="1">
                <a:solidFill>
                  <a:srgbClr val="000000"/>
                </a:solidFill>
              </a:rPr>
              <a:t>paywall</a:t>
            </a:r>
            <a:r>
              <a:rPr lang="pl-PL" altLang="pl-PL" sz="900" dirty="0">
                <a:solidFill>
                  <a:srgbClr val="000000"/>
                </a:solidFill>
              </a:rPr>
              <a:t>) i ofertę prenumeraty cyfrowej. </a:t>
            </a:r>
          </a:p>
          <a:p>
            <a:pPr>
              <a:lnSpc>
                <a:spcPct val="111000"/>
              </a:lnSpc>
              <a:spcBef>
                <a:spcPts val="88"/>
              </a:spcBef>
            </a:pPr>
            <a:r>
              <a:rPr lang="pl-PL" altLang="pl-PL" sz="900" dirty="0">
                <a:solidFill>
                  <a:srgbClr val="000000"/>
                </a:solidFill>
              </a:rPr>
              <a:t>Czytelnicy i użytkownicy Wyborczej są w wieku największej aktywności zawodowej. Zajmują wyższe pozycje zawodowe i są dobrze sytuowani. </a:t>
            </a:r>
            <a:br>
              <a:rPr lang="pl-PL" altLang="pl-PL" sz="900" dirty="0">
                <a:solidFill>
                  <a:srgbClr val="000000"/>
                </a:solidFill>
              </a:rPr>
            </a:br>
            <a:r>
              <a:rPr lang="pl-PL" altLang="pl-PL" sz="900" dirty="0">
                <a:solidFill>
                  <a:srgbClr val="000000"/>
                </a:solidFill>
              </a:rPr>
              <a:t>Są to osoby wykształcone i zaangażowane w życie społeczne.</a:t>
            </a:r>
          </a:p>
          <a:p>
            <a:pPr>
              <a:lnSpc>
                <a:spcPct val="111000"/>
              </a:lnSpc>
              <a:spcBef>
                <a:spcPts val="88"/>
              </a:spcBef>
            </a:pPr>
            <a:endParaRPr lang="pl-PL" altLang="pl-PL" sz="900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</a:pPr>
            <a:r>
              <a:rPr lang="pl-PL" sz="900" b="1" dirty="0">
                <a:solidFill>
                  <a:srgbClr val="000000"/>
                </a:solidFill>
              </a:rPr>
              <a:t>Redakcje tematyczne: </a:t>
            </a:r>
            <a:r>
              <a:rPr lang="pl-PL" sz="900" dirty="0">
                <a:solidFill>
                  <a:srgbClr val="000000"/>
                </a:solidFill>
              </a:rPr>
              <a:t/>
            </a:r>
            <a:br>
              <a:rPr lang="pl-PL" sz="900" dirty="0">
                <a:solidFill>
                  <a:srgbClr val="000000"/>
                </a:solidFill>
              </a:rPr>
            </a:br>
            <a:r>
              <a:rPr lang="pl-PL" sz="900" dirty="0">
                <a:solidFill>
                  <a:srgbClr val="000000"/>
                </a:solidFill>
              </a:rPr>
              <a:t>Gospodarka, Technologia, Nauka, Kultura, Sport, </a:t>
            </a:r>
            <a:br>
              <a:rPr lang="pl-PL" sz="900" dirty="0">
                <a:solidFill>
                  <a:srgbClr val="000000"/>
                </a:solidFill>
              </a:rPr>
            </a:br>
            <a:r>
              <a:rPr lang="pl-PL" sz="900" dirty="0">
                <a:solidFill>
                  <a:srgbClr val="000000"/>
                </a:solidFill>
              </a:rPr>
              <a:t>Tylko Zdrowie, Książki, Duży Format, Ale Historia</a:t>
            </a:r>
          </a:p>
          <a:p>
            <a:pPr>
              <a:spcBef>
                <a:spcPct val="20000"/>
              </a:spcBef>
            </a:pPr>
            <a:endParaRPr lang="pl-PL" sz="900" dirty="0">
              <a:solidFill>
                <a:srgbClr val="000000"/>
              </a:solidFill>
            </a:endParaRPr>
          </a:p>
        </p:txBody>
      </p:sp>
      <p:sp>
        <p:nvSpPr>
          <p:cNvPr id="10" name="pole tekstowe 11"/>
          <p:cNvSpPr txBox="1">
            <a:spLocks noChangeArrowheads="1"/>
          </p:cNvSpPr>
          <p:nvPr/>
        </p:nvSpPr>
        <p:spPr bwMode="auto">
          <a:xfrm>
            <a:off x="1760538" y="3402013"/>
            <a:ext cx="14557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cap="all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WWW</a:t>
            </a:r>
            <a:r>
              <a:rPr lang="pl-PL" sz="1000" cap="all" dirty="0">
                <a:solidFill>
                  <a:srgbClr val="C90128"/>
                </a:solidFill>
                <a:latin typeface="+mn-lt"/>
                <a:cs typeface="+mn-cs"/>
              </a:rPr>
              <a:t/>
            </a:r>
            <a:br>
              <a:rPr lang="pl-PL" sz="1000" cap="all" dirty="0">
                <a:solidFill>
                  <a:srgbClr val="C90128"/>
                </a:solidFill>
                <a:latin typeface="+mn-lt"/>
                <a:cs typeface="+mn-cs"/>
              </a:rPr>
            </a:br>
            <a:r>
              <a:rPr lang="pl-PL" sz="1000" b="1" cap="all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PV 135 668 000 </a:t>
            </a:r>
            <a:r>
              <a:rPr lang="pl-PL" sz="1000" b="1" dirty="0">
                <a:latin typeface="+mn-lt"/>
                <a:cs typeface="+mn-cs"/>
              </a:rPr>
              <a:t/>
            </a:r>
            <a:br>
              <a:rPr lang="pl-PL" sz="1000" b="1" dirty="0">
                <a:latin typeface="+mn-lt"/>
                <a:cs typeface="+mn-cs"/>
              </a:rPr>
            </a:br>
            <a:r>
              <a:rPr lang="pl-PL" sz="1000" b="1" cap="all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UU 19 646 000</a:t>
            </a:r>
            <a:r>
              <a:rPr lang="pl-PL" sz="1000" cap="all" dirty="0">
                <a:solidFill>
                  <a:prstClr val="black"/>
                </a:solidFill>
                <a:latin typeface="+mn-lt"/>
                <a:cs typeface="+mn-cs"/>
              </a:rPr>
              <a:t>**</a:t>
            </a:r>
          </a:p>
        </p:txBody>
      </p:sp>
      <p:sp>
        <p:nvSpPr>
          <p:cNvPr id="11" name="pole tekstowe 11"/>
          <p:cNvSpPr txBox="1">
            <a:spLocks noChangeArrowheads="1"/>
          </p:cNvSpPr>
          <p:nvPr/>
        </p:nvSpPr>
        <p:spPr bwMode="auto">
          <a:xfrm>
            <a:off x="3317875" y="3402013"/>
            <a:ext cx="19637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cap="all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SOCIAL MEDIA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b="1" cap="all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TWITTER 791 010</a:t>
            </a:r>
            <a:br>
              <a:rPr lang="pl-PL" sz="1000" b="1" cap="all" dirty="0">
                <a:solidFill>
                  <a:prstClr val="black"/>
                </a:solidFill>
                <a:latin typeface="Arial Black" pitchFamily="34" charset="0"/>
                <a:cs typeface="+mn-cs"/>
              </a:rPr>
            </a:br>
            <a:r>
              <a:rPr lang="pl-PL" sz="1000" b="1" cap="all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FB 710 000</a:t>
            </a:r>
            <a:r>
              <a:rPr lang="pl-PL" sz="1000" cap="all" dirty="0">
                <a:solidFill>
                  <a:prstClr val="black"/>
                </a:solidFill>
                <a:latin typeface="+mn-lt"/>
                <a:cs typeface="+mn-cs"/>
              </a:rPr>
              <a:t>***</a:t>
            </a:r>
          </a:p>
        </p:txBody>
      </p:sp>
      <p:sp>
        <p:nvSpPr>
          <p:cNvPr id="12" name="pole tekstowe 11"/>
          <p:cNvSpPr txBox="1">
            <a:spLocks noChangeArrowheads="1"/>
          </p:cNvSpPr>
          <p:nvPr/>
        </p:nvSpPr>
        <p:spPr bwMode="auto">
          <a:xfrm>
            <a:off x="415925" y="3402013"/>
            <a:ext cx="11017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cap="all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PRASA</a:t>
            </a:r>
            <a:r>
              <a:rPr lang="pl-PL" sz="1000" dirty="0">
                <a:solidFill>
                  <a:prstClr val="black"/>
                </a:solidFill>
                <a:latin typeface="+mn-lt"/>
                <a:cs typeface="+mn-cs"/>
              </a:rPr>
              <a:t/>
            </a:r>
            <a:br>
              <a:rPr lang="pl-PL" sz="1000" dirty="0">
                <a:solidFill>
                  <a:prstClr val="black"/>
                </a:solidFill>
                <a:latin typeface="+mn-lt"/>
                <a:cs typeface="+mn-cs"/>
              </a:rPr>
            </a:br>
            <a:r>
              <a:rPr lang="pl-PL" sz="10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SPRZEDAŻ </a:t>
            </a:r>
            <a:br>
              <a:rPr lang="pl-PL" sz="10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</a:br>
            <a:r>
              <a:rPr lang="pl-PL" sz="10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72 000</a:t>
            </a:r>
            <a:r>
              <a:rPr lang="pl-PL" sz="1000" dirty="0">
                <a:solidFill>
                  <a:prstClr val="black"/>
                </a:solidFill>
                <a:latin typeface="+mn-lt"/>
                <a:cs typeface="+mn-cs"/>
              </a:rPr>
              <a:t>*</a:t>
            </a:r>
          </a:p>
        </p:txBody>
      </p:sp>
      <p:pic>
        <p:nvPicPr>
          <p:cNvPr id="2059" name="Obraz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365375"/>
            <a:ext cx="79216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G:\prograf\!!!graf\!!!nowe_loga\Gazeta_Wyborcza\2016\nowe logo GW\logo wyborcza-bez teks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552450"/>
            <a:ext cx="136366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ole tekstowe 11"/>
          <p:cNvSpPr txBox="1">
            <a:spLocks noChangeArrowheads="1"/>
          </p:cNvSpPr>
          <p:nvPr/>
        </p:nvSpPr>
        <p:spPr bwMode="auto">
          <a:xfrm>
            <a:off x="415925" y="4025900"/>
            <a:ext cx="19716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cap="all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APLIKACJA </a:t>
            </a:r>
            <a:r>
              <a:rPr lang="pl-PL" sz="1000" dirty="0">
                <a:solidFill>
                  <a:prstClr val="black"/>
                </a:solidFill>
                <a:latin typeface="+mn-lt"/>
                <a:cs typeface="+mn-cs"/>
              </a:rPr>
              <a:t/>
            </a:r>
            <a:br>
              <a:rPr lang="pl-PL" sz="1000" dirty="0">
                <a:solidFill>
                  <a:prstClr val="black"/>
                </a:solidFill>
                <a:latin typeface="+mn-lt"/>
                <a:cs typeface="+mn-cs"/>
              </a:rPr>
            </a:br>
            <a:r>
              <a:rPr lang="pl-PL" sz="1000" b="1" dirty="0">
                <a:solidFill>
                  <a:prstClr val="black"/>
                </a:solidFill>
                <a:latin typeface="+mj-lt"/>
                <a:cs typeface="+mn-cs"/>
              </a:rPr>
              <a:t>AU 172 000</a:t>
            </a:r>
            <a:br>
              <a:rPr lang="pl-PL" sz="1000" b="1" dirty="0">
                <a:solidFill>
                  <a:prstClr val="black"/>
                </a:solidFill>
                <a:latin typeface="+mj-lt"/>
                <a:cs typeface="+mn-cs"/>
              </a:rPr>
            </a:br>
            <a:r>
              <a:rPr lang="pl-PL" sz="1000" b="1" dirty="0">
                <a:solidFill>
                  <a:prstClr val="black"/>
                </a:solidFill>
                <a:latin typeface="+mj-lt"/>
                <a:cs typeface="+mn-cs"/>
              </a:rPr>
              <a:t>PV 36 000 000</a:t>
            </a:r>
            <a:r>
              <a:rPr lang="pl-PL" sz="1000" dirty="0">
                <a:solidFill>
                  <a:prstClr val="black"/>
                </a:solidFill>
                <a:latin typeface="+mn-lt"/>
                <a:cs typeface="+mn-cs"/>
              </a:rPr>
              <a:t>*****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5381625" y="4332288"/>
            <a:ext cx="3700463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chemeClr val="bg1"/>
                </a:solidFill>
                <a:latin typeface="+mj-lt"/>
                <a:cs typeface="+mn-cs"/>
              </a:rPr>
              <a:t>400 dziennikarzy          31 lat na rynku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760538" y="4054475"/>
            <a:ext cx="3762375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cap="all" dirty="0">
                <a:solidFill>
                  <a:schemeClr val="bg1">
                    <a:lumMod val="65000"/>
                  </a:schemeClr>
                </a:solidFill>
                <a:latin typeface="+mn-lt"/>
                <a:cs typeface="Arial"/>
              </a:rPr>
              <a:t>NEWSLETTER</a:t>
            </a:r>
            <a:r>
              <a:rPr lang="pl-PL" sz="1000" cap="all" dirty="0">
                <a:latin typeface="+mn-lt"/>
              </a:rPr>
              <a:t/>
            </a:r>
            <a:br>
              <a:rPr lang="pl-PL" sz="1000" cap="all" dirty="0">
                <a:latin typeface="+mn-lt"/>
              </a:rPr>
            </a:br>
            <a:r>
              <a:rPr lang="pl-PL" sz="1000" dirty="0">
                <a:latin typeface="+mn-lt"/>
                <a:cs typeface="+mn-cs"/>
              </a:rPr>
              <a:t>Wieczorny: </a:t>
            </a:r>
            <a:r>
              <a:rPr lang="pl-PL" sz="1000" b="1" dirty="0">
                <a:latin typeface="+mj-lt"/>
                <a:cs typeface="+mn-cs"/>
              </a:rPr>
              <a:t>269 860 os</a:t>
            </a:r>
            <a:r>
              <a:rPr lang="pl-PL" sz="1000" dirty="0">
                <a:latin typeface="+mn-lt"/>
                <a:cs typeface="+mn-cs"/>
              </a:rPr>
              <a:t>****</a:t>
            </a:r>
            <a:r>
              <a:rPr lang="pl-PL" sz="1000" b="1" dirty="0">
                <a:latin typeface="+mj-lt"/>
                <a:cs typeface="+mn-cs"/>
              </a:rPr>
              <a:t/>
            </a:r>
            <a:br>
              <a:rPr lang="pl-PL" sz="1000" b="1" dirty="0">
                <a:latin typeface="+mj-lt"/>
                <a:cs typeface="+mn-cs"/>
              </a:rPr>
            </a:br>
            <a:endParaRPr lang="pl-PL" sz="10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830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457200" y="402531"/>
            <a:ext cx="4114800" cy="402927"/>
          </a:xfrm>
        </p:spPr>
        <p:txBody>
          <a:bodyPr>
            <a:noAutofit/>
          </a:bodyPr>
          <a:lstStyle/>
          <a:p>
            <a:r>
              <a:rPr lang="pl-PL" dirty="0"/>
              <a:t>Jesteśmy liderem na rynku</a:t>
            </a:r>
          </a:p>
        </p:txBody>
      </p:sp>
      <p:sp>
        <p:nvSpPr>
          <p:cNvPr id="20" name="pole tekstowe 20"/>
          <p:cNvSpPr txBox="1">
            <a:spLocks noChangeArrowheads="1"/>
          </p:cNvSpPr>
          <p:nvPr/>
        </p:nvSpPr>
        <p:spPr bwMode="auto">
          <a:xfrm>
            <a:off x="5194847" y="4083918"/>
            <a:ext cx="1630796" cy="41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pl-PL" sz="1050" dirty="0">
                <a:cs typeface="Arial" charset="0"/>
              </a:rPr>
              <a:t>Wykonuje </a:t>
            </a:r>
            <a:r>
              <a:rPr lang="en-US" sz="1050" dirty="0" err="1">
                <a:cs typeface="Arial" charset="0"/>
              </a:rPr>
              <a:t>średnio</a:t>
            </a:r>
            <a:r>
              <a:rPr lang="pl-PL" sz="1050" dirty="0">
                <a:cs typeface="Arial" charset="0"/>
              </a:rPr>
              <a:t> </a:t>
            </a:r>
            <a:br>
              <a:rPr lang="pl-PL" sz="1050" dirty="0">
                <a:cs typeface="Arial" charset="0"/>
              </a:rPr>
            </a:br>
            <a:r>
              <a:rPr lang="pl-PL" sz="1050" dirty="0">
                <a:latin typeface="+mj-lt"/>
                <a:cs typeface="Arial" charset="0"/>
              </a:rPr>
              <a:t>4</a:t>
            </a:r>
            <a:r>
              <a:rPr lang="en-US" sz="1050" dirty="0">
                <a:latin typeface="+mj-lt"/>
                <a:cs typeface="Arial" charset="0"/>
              </a:rPr>
              <a:t>x </a:t>
            </a:r>
            <a:r>
              <a:rPr lang="en-US" sz="1050" dirty="0" err="1">
                <a:latin typeface="+mj-lt"/>
                <a:cs typeface="Arial" charset="0"/>
              </a:rPr>
              <a:t>więcej</a:t>
            </a:r>
            <a:r>
              <a:rPr lang="en-US" sz="1050" dirty="0">
                <a:latin typeface="+mj-lt"/>
                <a:cs typeface="Arial" charset="0"/>
              </a:rPr>
              <a:t> </a:t>
            </a:r>
            <a:r>
              <a:rPr lang="en-US" sz="1050" dirty="0" err="1">
                <a:latin typeface="+mj-lt"/>
                <a:cs typeface="Arial" charset="0"/>
              </a:rPr>
              <a:t>wizyt</a:t>
            </a:r>
            <a:r>
              <a:rPr lang="en-US" sz="1050" dirty="0">
                <a:cs typeface="Arial" charset="0"/>
              </a:rPr>
              <a:t> </a:t>
            </a:r>
            <a:endParaRPr lang="pl-PL" sz="1050" dirty="0">
              <a:cs typeface="Arial" charset="0"/>
            </a:endParaRPr>
          </a:p>
        </p:txBody>
      </p:sp>
      <p:sp>
        <p:nvSpPr>
          <p:cNvPr id="21" name="pole tekstowe 20"/>
          <p:cNvSpPr txBox="1">
            <a:spLocks noChangeArrowheads="1"/>
          </p:cNvSpPr>
          <p:nvPr/>
        </p:nvSpPr>
        <p:spPr bwMode="auto">
          <a:xfrm>
            <a:off x="6885365" y="4083918"/>
            <a:ext cx="1791091" cy="41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pl-PL" sz="1050" dirty="0">
                <a:cs typeface="Arial" charset="0"/>
              </a:rPr>
              <a:t>Wizyty  </a:t>
            </a:r>
            <a:r>
              <a:rPr lang="pl-PL" sz="1050" b="1" dirty="0">
                <a:latin typeface="+mj-lt"/>
                <a:cs typeface="Arial" charset="0"/>
              </a:rPr>
              <a:t>2 razy głębsze </a:t>
            </a:r>
            <a:r>
              <a:rPr lang="pl-PL" sz="1050" dirty="0">
                <a:latin typeface="+mj-lt"/>
                <a:cs typeface="Arial" charset="0"/>
              </a:rPr>
              <a:t>i dwa razy dłuższe</a:t>
            </a:r>
            <a:endParaRPr lang="en-US" sz="1050" dirty="0">
              <a:cs typeface="Arial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46314" y="1982901"/>
            <a:ext cx="4844143" cy="430873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>
              <a:defRPr/>
            </a:pPr>
            <a:r>
              <a:rPr lang="pl-PL" sz="2200" b="1" dirty="0">
                <a:solidFill>
                  <a:srgbClr val="D70911"/>
                </a:solidFill>
                <a:latin typeface="+mj-lt"/>
                <a:cs typeface="Calibri"/>
              </a:rPr>
              <a:t>prenumeratorów cyfrowych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3481136D-83A8-4ADA-8ECE-838E82CA5A4A}"/>
              </a:ext>
            </a:extLst>
          </p:cNvPr>
          <p:cNvSpPr txBox="1"/>
          <p:nvPr/>
        </p:nvSpPr>
        <p:spPr>
          <a:xfrm>
            <a:off x="496660" y="4974225"/>
            <a:ext cx="6603520" cy="169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500" dirty="0">
                <a:cs typeface="Arial"/>
              </a:rPr>
              <a:t>Dane: </a:t>
            </a:r>
            <a:r>
              <a:rPr lang="pl-PL" sz="500" dirty="0" err="1">
                <a:cs typeface="Arial"/>
              </a:rPr>
              <a:t>DataOcean</a:t>
            </a:r>
            <a:r>
              <a:rPr lang="pl-PL" sz="500" dirty="0">
                <a:cs typeface="Arial"/>
              </a:rPr>
              <a:t>, średnia za okres I-III 2020, prenumeraty cyfrowe stan na 06..2020; opracowanie Agora S.A</a:t>
            </a:r>
          </a:p>
        </p:txBody>
      </p:sp>
      <p:cxnSp>
        <p:nvCxnSpPr>
          <p:cNvPr id="17" name="Łącznik prostoliniowy 16"/>
          <p:cNvCxnSpPr/>
          <p:nvPr/>
        </p:nvCxnSpPr>
        <p:spPr>
          <a:xfrm flipH="1">
            <a:off x="4139952" y="577698"/>
            <a:ext cx="5705818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az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78484"/>
            <a:ext cx="3522145" cy="2009290"/>
          </a:xfrm>
          <a:prstGeom prst="rect">
            <a:avLst/>
          </a:prstGeom>
        </p:spPr>
      </p:pic>
      <p:pic>
        <p:nvPicPr>
          <p:cNvPr id="22" name="Picture 2" descr="Z:\portal\--GRAFICY--\smietnicy\olunia\!!!prezentacje\instytut dobrego zycia\rok\8 slaid\z dziecmi w domu kwiecie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03" y="2019891"/>
            <a:ext cx="683416" cy="10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a 22"/>
          <p:cNvGrpSpPr/>
          <p:nvPr/>
        </p:nvGrpSpPr>
        <p:grpSpPr>
          <a:xfrm>
            <a:off x="7692282" y="2156817"/>
            <a:ext cx="658595" cy="1135013"/>
            <a:chOff x="7287755" y="1892975"/>
            <a:chExt cx="1413669" cy="219366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0078">
              <a:off x="7324140" y="2106299"/>
              <a:ext cx="1333249" cy="1773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4" descr="Z:\portal\--GRAFICY--\smietnicy\olunia\!!!prezentacje\instytut dobrego zycia\rok\table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10078">
              <a:off x="6897757" y="2282973"/>
              <a:ext cx="2193665" cy="141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pole tekstowe 33"/>
          <p:cNvSpPr txBox="1"/>
          <p:nvPr/>
        </p:nvSpPr>
        <p:spPr>
          <a:xfrm>
            <a:off x="416924" y="915566"/>
            <a:ext cx="4949733" cy="132343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pl-PL" sz="8000" dirty="0">
                <a:latin typeface="+mj-lt"/>
              </a:rPr>
              <a:t>24</a:t>
            </a:r>
            <a:r>
              <a:rPr lang="pl-PL" sz="8000" spc="1000" dirty="0">
                <a:latin typeface="+mj-lt"/>
              </a:rPr>
              <a:t>3 </a:t>
            </a:r>
            <a:r>
              <a:rPr lang="pl-PL" sz="8000" dirty="0">
                <a:latin typeface="+mj-lt"/>
              </a:rPr>
              <a:t>000</a:t>
            </a:r>
          </a:p>
        </p:txBody>
      </p:sp>
      <p:cxnSp>
        <p:nvCxnSpPr>
          <p:cNvPr id="43" name="Łącznik prostoliniowy 42"/>
          <p:cNvCxnSpPr/>
          <p:nvPr/>
        </p:nvCxnSpPr>
        <p:spPr>
          <a:xfrm>
            <a:off x="6747246" y="4083918"/>
            <a:ext cx="0" cy="41549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" descr="Z:\prograf\!!!graf\!!!nowe_loga\grupa wyborcza\grupa_wyborcza_logo_zaakceptowa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98" y="4734054"/>
            <a:ext cx="974387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0"/>
          <p:cNvSpPr txBox="1">
            <a:spLocks noChangeArrowheads="1"/>
          </p:cNvSpPr>
          <p:nvPr/>
        </p:nvSpPr>
        <p:spPr bwMode="auto">
          <a:xfrm>
            <a:off x="437217" y="2808964"/>
            <a:ext cx="1981037" cy="4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pl-PL" sz="1050" dirty="0">
                <a:solidFill>
                  <a:prstClr val="black"/>
                </a:solidFill>
                <a:latin typeface="+mj-lt"/>
                <a:cs typeface="Arial" charset="0"/>
              </a:rPr>
              <a:t>11,5 raz więcej </a:t>
            </a:r>
            <a:br>
              <a:rPr lang="pl-PL" sz="1050" dirty="0">
                <a:solidFill>
                  <a:prstClr val="black"/>
                </a:solidFill>
                <a:latin typeface="+mj-lt"/>
                <a:cs typeface="Arial" charset="0"/>
              </a:rPr>
            </a:br>
            <a:r>
              <a:rPr lang="pl-PL" sz="1050" dirty="0">
                <a:solidFill>
                  <a:prstClr val="black"/>
                </a:solidFill>
                <a:cs typeface="Arial" charset="0"/>
              </a:rPr>
              <a:t>czasu spędza</a:t>
            </a:r>
            <a:endParaRPr lang="pl-PL" altLang="en-US" sz="1050" dirty="0"/>
          </a:p>
        </p:txBody>
      </p:sp>
      <p:sp>
        <p:nvSpPr>
          <p:cNvPr id="33" name="pole tekstowe 20"/>
          <p:cNvSpPr txBox="1">
            <a:spLocks noChangeArrowheads="1"/>
          </p:cNvSpPr>
          <p:nvPr/>
        </p:nvSpPr>
        <p:spPr bwMode="auto">
          <a:xfrm>
            <a:off x="2258364" y="2808964"/>
            <a:ext cx="2040610" cy="57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pl-PL" sz="1050" dirty="0">
                <a:cs typeface="Arial" charset="0"/>
              </a:rPr>
              <a:t>Wykonuje </a:t>
            </a:r>
            <a:r>
              <a:rPr lang="en-US" sz="1050" dirty="0" err="1">
                <a:cs typeface="Arial" charset="0"/>
              </a:rPr>
              <a:t>średnio</a:t>
            </a:r>
            <a:r>
              <a:rPr lang="pl-PL" sz="1050" dirty="0">
                <a:cs typeface="Arial" charset="0"/>
              </a:rPr>
              <a:t> </a:t>
            </a:r>
            <a:br>
              <a:rPr lang="pl-PL" sz="1050" dirty="0">
                <a:cs typeface="Arial" charset="0"/>
              </a:rPr>
            </a:br>
            <a:r>
              <a:rPr lang="pl-PL" sz="1050" dirty="0">
                <a:latin typeface="+mj-lt"/>
                <a:cs typeface="Arial" charset="0"/>
              </a:rPr>
              <a:t>4</a:t>
            </a:r>
            <a:r>
              <a:rPr lang="en-US" sz="1050" dirty="0">
                <a:latin typeface="+mj-lt"/>
                <a:cs typeface="Arial" charset="0"/>
              </a:rPr>
              <a:t>x </a:t>
            </a:r>
            <a:r>
              <a:rPr lang="en-US" sz="1050" dirty="0" err="1">
                <a:latin typeface="+mj-lt"/>
                <a:cs typeface="Arial" charset="0"/>
              </a:rPr>
              <a:t>więcej</a:t>
            </a:r>
            <a:r>
              <a:rPr lang="en-US" sz="1050" dirty="0">
                <a:latin typeface="+mj-lt"/>
                <a:cs typeface="Arial" charset="0"/>
              </a:rPr>
              <a:t> </a:t>
            </a:r>
            <a:r>
              <a:rPr lang="en-US" sz="1050" dirty="0" err="1">
                <a:latin typeface="+mj-lt"/>
                <a:cs typeface="Arial" charset="0"/>
              </a:rPr>
              <a:t>wizyt</a:t>
            </a:r>
            <a:r>
              <a:rPr lang="en-US" sz="1050" dirty="0">
                <a:cs typeface="Arial" charset="0"/>
              </a:rPr>
              <a:t> </a:t>
            </a:r>
            <a:r>
              <a:rPr lang="pl-PL" sz="1050" dirty="0">
                <a:cs typeface="Arial" charset="0"/>
              </a:rPr>
              <a:t/>
            </a:r>
            <a:br>
              <a:rPr lang="pl-PL" sz="1050" dirty="0">
                <a:cs typeface="Arial" charset="0"/>
              </a:rPr>
            </a:br>
            <a:endParaRPr lang="pl-PL" sz="1050" dirty="0">
              <a:cs typeface="Arial" charset="0"/>
            </a:endParaRPr>
          </a:p>
        </p:txBody>
      </p:sp>
      <p:sp>
        <p:nvSpPr>
          <p:cNvPr id="35" name="pole tekstowe 34"/>
          <p:cNvSpPr txBox="1">
            <a:spLocks noChangeArrowheads="1"/>
          </p:cNvSpPr>
          <p:nvPr/>
        </p:nvSpPr>
        <p:spPr bwMode="auto">
          <a:xfrm>
            <a:off x="4010942" y="2808964"/>
            <a:ext cx="2649764" cy="4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pl-PL" sz="1050" dirty="0">
                <a:cs typeface="Arial" charset="0"/>
              </a:rPr>
              <a:t>Wizyty  </a:t>
            </a:r>
            <a:r>
              <a:rPr lang="pl-PL" sz="1050" b="1" dirty="0">
                <a:latin typeface="+mj-lt"/>
                <a:cs typeface="Arial" charset="0"/>
              </a:rPr>
              <a:t>2 razy głębsze </a:t>
            </a:r>
            <a:br>
              <a:rPr lang="pl-PL" sz="1050" b="1" dirty="0">
                <a:latin typeface="+mj-lt"/>
                <a:cs typeface="Arial" charset="0"/>
              </a:rPr>
            </a:br>
            <a:r>
              <a:rPr lang="pl-PL" sz="1050" dirty="0">
                <a:latin typeface="+mj-lt"/>
                <a:cs typeface="Arial" charset="0"/>
              </a:rPr>
              <a:t>i dwa razy dłuższe</a:t>
            </a:r>
            <a:endParaRPr lang="en-US" sz="1050" dirty="0">
              <a:cs typeface="Arial" charset="0"/>
            </a:endParaRPr>
          </a:p>
        </p:txBody>
      </p:sp>
      <p:sp>
        <p:nvSpPr>
          <p:cNvPr id="36" name="pole tekstowe 20"/>
          <p:cNvSpPr txBox="1">
            <a:spLocks noChangeArrowheads="1"/>
          </p:cNvSpPr>
          <p:nvPr/>
        </p:nvSpPr>
        <p:spPr bwMode="auto">
          <a:xfrm>
            <a:off x="437217" y="4083918"/>
            <a:ext cx="4530272" cy="4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pl-PL" altLang="en-US" sz="1050" dirty="0">
                <a:solidFill>
                  <a:prstClr val="black"/>
                </a:solidFill>
                <a:latin typeface="+mj-lt"/>
                <a:cs typeface="Arial" charset="0"/>
              </a:rPr>
              <a:t>Dystrybucja i dotarcie w czasie pandemii w różny sposób, </a:t>
            </a:r>
            <a:r>
              <a:rPr lang="pl-PL" altLang="en-US" sz="1050" dirty="0">
                <a:solidFill>
                  <a:prstClr val="black"/>
                </a:solidFill>
                <a:cs typeface="Arial" charset="0"/>
              </a:rPr>
              <a:t>m.in. Podczas Białystok Pop Festiwal</a:t>
            </a:r>
            <a:endParaRPr lang="pl-PL" altLang="en-US" sz="1050" dirty="0"/>
          </a:p>
        </p:txBody>
      </p:sp>
      <p:sp>
        <p:nvSpPr>
          <p:cNvPr id="37" name="pole tekstowe 20"/>
          <p:cNvSpPr txBox="1">
            <a:spLocks noChangeArrowheads="1"/>
          </p:cNvSpPr>
          <p:nvPr/>
        </p:nvSpPr>
        <p:spPr bwMode="auto">
          <a:xfrm>
            <a:off x="2415747" y="3446434"/>
            <a:ext cx="2188029" cy="4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pl-PL" sz="1050" dirty="0">
                <a:cs typeface="Arial" charset="0"/>
              </a:rPr>
              <a:t>Ponad </a:t>
            </a:r>
            <a:r>
              <a:rPr lang="pl-PL" sz="1050" dirty="0">
                <a:latin typeface="Arial Black" pitchFamily="34" charset="0"/>
                <a:cs typeface="Arial" charset="0"/>
              </a:rPr>
              <a:t>690 tys. </a:t>
            </a:r>
            <a:r>
              <a:rPr lang="pl-PL" sz="1050" dirty="0">
                <a:cs typeface="Arial" charset="0"/>
              </a:rPr>
              <a:t>odbiorców </a:t>
            </a:r>
            <a:r>
              <a:rPr lang="pl-PL" sz="1050" dirty="0" err="1">
                <a:cs typeface="Arial" charset="0"/>
              </a:rPr>
              <a:t>newsletterów</a:t>
            </a:r>
            <a:endParaRPr lang="pl-PL" sz="1050" dirty="0">
              <a:cs typeface="Arial" charset="0"/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4614245" y="3507854"/>
            <a:ext cx="3069105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050" dirty="0" err="1">
                <a:latin typeface="Arial Black"/>
              </a:rPr>
              <a:t>Ebooki</a:t>
            </a:r>
            <a:r>
              <a:rPr lang="pl-PL" sz="1050" dirty="0">
                <a:latin typeface="Arial Black"/>
              </a:rPr>
              <a:t> </a:t>
            </a:r>
            <a:r>
              <a:rPr lang="pl-PL" sz="1050" dirty="0"/>
              <a:t>– m. in. wydany dla </a:t>
            </a:r>
            <a:r>
              <a:rPr lang="pl-PL" sz="1050" dirty="0" err="1"/>
              <a:t>przesiębiorócw</a:t>
            </a:r>
            <a:r>
              <a:rPr lang="pl-PL" sz="1050" dirty="0"/>
              <a:t> </a:t>
            </a:r>
            <a:endParaRPr lang="pl-PL" sz="1050" dirty="0">
              <a:cs typeface="Arial"/>
            </a:endParaRPr>
          </a:p>
        </p:txBody>
      </p:sp>
      <p:sp>
        <p:nvSpPr>
          <p:cNvPr id="44" name="pole tekstowe 43"/>
          <p:cNvSpPr txBox="1"/>
          <p:nvPr/>
        </p:nvSpPr>
        <p:spPr>
          <a:xfrm>
            <a:off x="437217" y="3446434"/>
            <a:ext cx="2042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>
                <a:latin typeface="Arial Black" pitchFamily="34" charset="0"/>
              </a:rPr>
              <a:t>118 </a:t>
            </a:r>
            <a:r>
              <a:rPr lang="pl-PL" sz="1050" err="1">
                <a:latin typeface="Arial Black" pitchFamily="34" charset="0"/>
              </a:rPr>
              <a:t>tys</a:t>
            </a:r>
            <a:r>
              <a:rPr lang="pl-PL" sz="1050">
                <a:latin typeface="Arial Black" pitchFamily="34" charset="0"/>
              </a:rPr>
              <a:t> </a:t>
            </a:r>
            <a:r>
              <a:rPr lang="pl-PL" sz="1050"/>
              <a:t>komentarzy miesięcznie</a:t>
            </a:r>
          </a:p>
        </p:txBody>
      </p:sp>
      <p:cxnSp>
        <p:nvCxnSpPr>
          <p:cNvPr id="46" name="Łącznik prostoliniowy 45"/>
          <p:cNvCxnSpPr/>
          <p:nvPr/>
        </p:nvCxnSpPr>
        <p:spPr>
          <a:xfrm>
            <a:off x="5019054" y="4083918"/>
            <a:ext cx="0" cy="41549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oliniowy 46"/>
          <p:cNvCxnSpPr/>
          <p:nvPr/>
        </p:nvCxnSpPr>
        <p:spPr>
          <a:xfrm>
            <a:off x="2138734" y="3446434"/>
            <a:ext cx="0" cy="41549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oliniowy 47"/>
          <p:cNvCxnSpPr/>
          <p:nvPr/>
        </p:nvCxnSpPr>
        <p:spPr>
          <a:xfrm>
            <a:off x="1994718" y="2804324"/>
            <a:ext cx="0" cy="41549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oliniowy 48"/>
          <p:cNvCxnSpPr/>
          <p:nvPr/>
        </p:nvCxnSpPr>
        <p:spPr>
          <a:xfrm>
            <a:off x="3794918" y="2804324"/>
            <a:ext cx="0" cy="41549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oliniowy 49"/>
          <p:cNvCxnSpPr/>
          <p:nvPr/>
        </p:nvCxnSpPr>
        <p:spPr>
          <a:xfrm>
            <a:off x="4442990" y="3446434"/>
            <a:ext cx="0" cy="41549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Obraz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145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19"/>
          <p:cNvSpPr>
            <a:spLocks noChangeArrowheads="1"/>
          </p:cNvSpPr>
          <p:nvPr/>
        </p:nvSpPr>
        <p:spPr bwMode="auto">
          <a:xfrm>
            <a:off x="269188" y="1327165"/>
            <a:ext cx="1986437" cy="70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r>
              <a:rPr lang="pl-PL" sz="1000" dirty="0">
                <a:solidFill>
                  <a:prstClr val="black"/>
                </a:solidFill>
                <a:latin typeface="Arial Black"/>
              </a:rPr>
              <a:t>ODPOWIEDZIALNOŚĆ </a:t>
            </a:r>
            <a:br>
              <a:rPr lang="pl-PL" sz="1000" dirty="0">
                <a:solidFill>
                  <a:prstClr val="black"/>
                </a:solidFill>
                <a:latin typeface="Arial Black"/>
              </a:rPr>
            </a:br>
            <a:r>
              <a:rPr lang="pl-PL" sz="1000" dirty="0">
                <a:solidFill>
                  <a:prstClr val="black"/>
                </a:solidFill>
                <a:latin typeface="Arial Black"/>
              </a:rPr>
              <a:t>SPOŁECZNA</a:t>
            </a:r>
          </a:p>
          <a:p>
            <a:r>
              <a:rPr lang="pl-PL" sz="900" dirty="0">
                <a:solidFill>
                  <a:prstClr val="black"/>
                </a:solidFill>
                <a:latin typeface="Arial"/>
              </a:rPr>
              <a:t>opinie, raporty, szkolenia, rozmowy</a:t>
            </a:r>
          </a:p>
          <a:p>
            <a:endParaRPr lang="pl-PL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Prostokąt 16"/>
          <p:cNvSpPr>
            <a:spLocks noChangeArrowheads="1"/>
          </p:cNvSpPr>
          <p:nvPr/>
        </p:nvSpPr>
        <p:spPr bwMode="auto">
          <a:xfrm>
            <a:off x="269191" y="2273688"/>
            <a:ext cx="2056969" cy="38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r>
              <a:rPr lang="pl-PL" sz="1000" dirty="0">
                <a:solidFill>
                  <a:prstClr val="black"/>
                </a:solidFill>
                <a:latin typeface="Arial Black"/>
              </a:rPr>
              <a:t>EKOLOGIA</a:t>
            </a:r>
          </a:p>
          <a:p>
            <a:r>
              <a:rPr lang="pl-PL" sz="900" dirty="0">
                <a:solidFill>
                  <a:prstClr val="black"/>
                </a:solidFill>
                <a:latin typeface="Arial"/>
              </a:rPr>
              <a:t>akcje społeczne, wywiady, reportaże</a:t>
            </a:r>
          </a:p>
        </p:txBody>
      </p:sp>
      <p:sp>
        <p:nvSpPr>
          <p:cNvPr id="12" name="Prostokąt 20"/>
          <p:cNvSpPr>
            <a:spLocks noChangeArrowheads="1"/>
          </p:cNvSpPr>
          <p:nvPr/>
        </p:nvSpPr>
        <p:spPr bwMode="auto">
          <a:xfrm>
            <a:off x="269188" y="3956219"/>
            <a:ext cx="3546476" cy="5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r>
              <a:rPr lang="pl-PL" sz="1000" dirty="0">
                <a:solidFill>
                  <a:prstClr val="black"/>
                </a:solidFill>
                <a:latin typeface="Arial Black"/>
              </a:rPr>
              <a:t>KOBIETA</a:t>
            </a:r>
          </a:p>
          <a:p>
            <a:r>
              <a:rPr lang="pl-PL" sz="900" dirty="0">
                <a:solidFill>
                  <a:prstClr val="black"/>
                </a:solidFill>
                <a:latin typeface="Arial"/>
              </a:rPr>
              <a:t>wspólnota, porady, debaty, </a:t>
            </a:r>
            <a:r>
              <a:rPr lang="pl-PL" sz="900" dirty="0" err="1">
                <a:solidFill>
                  <a:prstClr val="black"/>
                </a:solidFill>
                <a:latin typeface="Arial"/>
              </a:rPr>
              <a:t>lifestyle</a:t>
            </a:r>
            <a:endParaRPr lang="pl-PL" sz="900" dirty="0">
              <a:solidFill>
                <a:prstClr val="black"/>
              </a:solidFill>
              <a:latin typeface="Arial"/>
            </a:endParaRPr>
          </a:p>
          <a:p>
            <a:endParaRPr lang="pl-PL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Prostokąt 9"/>
          <p:cNvSpPr>
            <a:spLocks noChangeArrowheads="1"/>
          </p:cNvSpPr>
          <p:nvPr/>
        </p:nvSpPr>
        <p:spPr bwMode="auto">
          <a:xfrm>
            <a:off x="269189" y="3065430"/>
            <a:ext cx="2332686" cy="38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r>
              <a:rPr lang="pl-PL" sz="1000" dirty="0">
                <a:solidFill>
                  <a:prstClr val="black"/>
                </a:solidFill>
                <a:latin typeface="Arial Black"/>
              </a:rPr>
              <a:t>PRZYSZŁOŚĆ I TECHNOLOGIA</a:t>
            </a:r>
          </a:p>
          <a:p>
            <a:r>
              <a:rPr lang="pl-PL" sz="900" dirty="0">
                <a:solidFill>
                  <a:prstClr val="black"/>
                </a:solidFill>
                <a:latin typeface="Arial"/>
              </a:rPr>
              <a:t>badania, wywiady, newsy, felietony</a:t>
            </a:r>
          </a:p>
        </p:txBody>
      </p:sp>
      <p:pic>
        <p:nvPicPr>
          <p:cNvPr id="16" name="Obraz 12" descr="Obraz zawierający tekst&#10;&#10;Opis wygenerowany przy bardzo wysokim poziomie pewnośc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39" y="3792691"/>
            <a:ext cx="1231868" cy="68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3" descr="Obraz zawierający rysunek&#10;&#10;Opis wygenerowany przy bardzo wysokim poziomie pewnośc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70" y="3779027"/>
            <a:ext cx="755360" cy="75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11" descr="Obraz zawierający rysunek, znak&#10;&#10;Opis wygenerowany przy bardzo wysokim poziomie pewnośc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886" y="3845199"/>
            <a:ext cx="907822" cy="5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6" descr="Obraz zawierający rysunek&#10;&#10;Opis wygenerowany przy bardzo wysokim poziomie pewnośc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63712"/>
            <a:ext cx="1266444" cy="50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 descr="https://static.im-g.pl/im/3/24967/m24967733,WYBORCZANAZIELONOLOGO2019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70" y="2370796"/>
            <a:ext cx="1742558" cy="22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6" descr="https://bi.im-g.pl/im/3f/67/17/z24543039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025" y="2172437"/>
            <a:ext cx="809815" cy="62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104" y="3908322"/>
            <a:ext cx="932595" cy="44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Łącznik prostoliniowy 29"/>
          <p:cNvCxnSpPr/>
          <p:nvPr/>
        </p:nvCxnSpPr>
        <p:spPr>
          <a:xfrm>
            <a:off x="351561" y="2094260"/>
            <a:ext cx="8792439" cy="0"/>
          </a:xfrm>
          <a:prstGeom prst="line">
            <a:avLst/>
          </a:prstGeom>
          <a:noFill/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Łącznik prostoliniowy 30"/>
          <p:cNvCxnSpPr/>
          <p:nvPr/>
        </p:nvCxnSpPr>
        <p:spPr>
          <a:xfrm>
            <a:off x="351561" y="2881039"/>
            <a:ext cx="8792439" cy="0"/>
          </a:xfrm>
          <a:prstGeom prst="line">
            <a:avLst/>
          </a:prstGeom>
          <a:noFill/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099" name="Picture 3" descr="C:\Users\tomcel\Downloads\GW_Pod-dobra-opieka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68" y="1472804"/>
            <a:ext cx="1098518" cy="3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tomcel\Downloads\nieustraszona_w_pracy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62" y="3821731"/>
            <a:ext cx="1172800" cy="53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bluma\Desktop\OnePlanet\One Planet logo\logowoda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882" y="2171311"/>
            <a:ext cx="1361211" cy="62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N:\promocja-graficy\JUTRONAUCI\jutronauci 2019\LOGOTYPY\2019\jutronauci_2019-logo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34728" b="31359"/>
          <a:stretch/>
        </p:blipFill>
        <p:spPr bwMode="auto">
          <a:xfrm>
            <a:off x="2647987" y="3026784"/>
            <a:ext cx="2416720" cy="5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ytuł 1"/>
          <p:cNvSpPr txBox="1">
            <a:spLocks/>
          </p:cNvSpPr>
          <p:nvPr/>
        </p:nvSpPr>
        <p:spPr>
          <a:xfrm>
            <a:off x="267181" y="352962"/>
            <a:ext cx="2809394" cy="911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PROJEKTY W 2020</a:t>
            </a:r>
          </a:p>
        </p:txBody>
      </p:sp>
      <p:pic>
        <p:nvPicPr>
          <p:cNvPr id="34" name="Picture 2" descr="Z:\promocja-graficy\super miasta\Prezentacja_podsymowanie\mat\logo-supermiast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70" y="1346854"/>
            <a:ext cx="1208360" cy="4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Obraz 53">
            <a:extLst>
              <a:ext uri="{FF2B5EF4-FFF2-40B4-BE49-F238E27FC236}">
                <a16:creationId xmlns:a16="http://schemas.microsoft.com/office/drawing/2014/main" xmlns="" id="{F035FFE6-416A-49B6-8E2B-DA32C445C3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42" y="4789488"/>
            <a:ext cx="617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Łącznik prostoliniowy 35"/>
          <p:cNvCxnSpPr/>
          <p:nvPr/>
        </p:nvCxnSpPr>
        <p:spPr>
          <a:xfrm flipV="1">
            <a:off x="351561" y="3628008"/>
            <a:ext cx="8792439" cy="14014"/>
          </a:xfrm>
          <a:prstGeom prst="line">
            <a:avLst/>
          </a:prstGeom>
          <a:noFill/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7" name="Obraz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329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-58297"/>
            <a:ext cx="7791875" cy="520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Łącznik prostoliniowy 9"/>
          <p:cNvCxnSpPr/>
          <p:nvPr/>
        </p:nvCxnSpPr>
        <p:spPr>
          <a:xfrm flipV="1">
            <a:off x="3131840" y="-58296"/>
            <a:ext cx="5688632" cy="536635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tekstu 7"/>
          <p:cNvSpPr>
            <a:spLocks noGrp="1"/>
          </p:cNvSpPr>
          <p:nvPr>
            <p:ph type="body" sz="half" idx="4294967295"/>
          </p:nvPr>
        </p:nvSpPr>
        <p:spPr>
          <a:xfrm>
            <a:off x="319239" y="456618"/>
            <a:ext cx="3001478" cy="71913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1800" dirty="0">
                <a:latin typeface="+mj-lt"/>
                <a:ea typeface="+mj-ea"/>
                <a:cs typeface="+mj-cs"/>
              </a:rPr>
              <a:t>Informacje formalne</a:t>
            </a:r>
          </a:p>
        </p:txBody>
      </p:sp>
      <p:sp>
        <p:nvSpPr>
          <p:cNvPr id="7" name="Prostokąt 6"/>
          <p:cNvSpPr/>
          <p:nvPr/>
        </p:nvSpPr>
        <p:spPr>
          <a:xfrm>
            <a:off x="1763689" y="3939902"/>
            <a:ext cx="3024335" cy="88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pl-PL" sz="1300" dirty="0">
                <a:solidFill>
                  <a:srgbClr val="D70911"/>
                </a:solidFill>
                <a:latin typeface="+mj-lt"/>
              </a:rPr>
              <a:t>                           ZAPYTAJ </a:t>
            </a:r>
            <a:br>
              <a:rPr lang="pl-PL" sz="1300" dirty="0">
                <a:solidFill>
                  <a:srgbClr val="D70911"/>
                </a:solidFill>
                <a:latin typeface="+mj-lt"/>
              </a:rPr>
            </a:br>
            <a:r>
              <a:rPr lang="pl-PL" sz="1300" dirty="0">
                <a:solidFill>
                  <a:srgbClr val="D70911"/>
                </a:solidFill>
                <a:latin typeface="+mj-lt"/>
              </a:rPr>
              <a:t>O DEDYKOWANĄ OFERTĘ</a:t>
            </a:r>
          </a:p>
        </p:txBody>
      </p:sp>
      <p:sp>
        <p:nvSpPr>
          <p:cNvPr id="20" name="Symbol zastępczy tekstu 6"/>
          <p:cNvSpPr>
            <a:spLocks noGrp="1"/>
          </p:cNvSpPr>
          <p:nvPr>
            <p:ph type="body" sz="half" idx="4294967295"/>
          </p:nvPr>
        </p:nvSpPr>
        <p:spPr>
          <a:xfrm>
            <a:off x="335281" y="1045029"/>
            <a:ext cx="3444631" cy="4098471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pl-PL" sz="800" dirty="0"/>
              <a:t>Wszystkie informacje zawarte w dokumencie stanowią tajemnicę przedsiębiorstwa Agora SA z siedzibą w Warszawie, a ich przekazanie nie uprawnia jakiegokolwiek podmiotu, który się z nimi zapozna, do ich wykorzystania ani ujawnienia w całości  ani w części bez uprzedniej pisemnej zgody Agory SA.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l-PL" sz="800" dirty="0"/>
              <a:t>Agora SA niniejszym zezwala adresatowi wskazanemu na wstępie niniejszego dokumentu na: wykorzystanie tych informacji wyłącznie do oceny możliwości współpracy z Agorą SA.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l-PL" sz="800" dirty="0"/>
              <a:t>Niniejszy dokument nie stanowi oferty w rozumieniu przepisów prawa. Zawarte w nim informacje są aktualne do odwołania.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l-PL" sz="800" dirty="0"/>
              <a:t>Materiały redakcyjne objęte Akcją nie stanowią przedmiotu świadczeń Wydawcy, a Zamawiający ani Klient nie są uprawnieni do ingerencji  w ich treść i formę, zgodnie z zasadami wynikającymi z ustawy -  Prawo prasowe i z Kodeksu Dobrych Praktyk Wydawców Prasy.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l-PL" sz="800" dirty="0"/>
              <a:t>Minimalny czas potrzebny na wdrożenie działań wynosi 2 tygodnie od momentu podpisania zamówienia i dostarczenia przez Klienta materiałów potrzebnych do realizacji i zgodnych ze specyfikacją.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l-PL" sz="800" dirty="0"/>
              <a:t>Nazwa akcji jest nazwą roboczą i może ulec zmianie.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l-PL" sz="800" dirty="0"/>
              <a:t>W przypadku projektu z gwarancją liczby unikalnych użytkowników na działania </a:t>
            </a:r>
            <a:r>
              <a:rPr lang="pl-PL" sz="800" dirty="0" err="1"/>
              <a:t>content</a:t>
            </a:r>
            <a:r>
              <a:rPr lang="pl-PL" sz="800" dirty="0"/>
              <a:t> marketingowe z Zamawiającym rozliczamy się na podstawie statystyk </a:t>
            </a:r>
            <a:r>
              <a:rPr lang="pl-PL" sz="800" dirty="0" err="1"/>
              <a:t>BIQdata</a:t>
            </a:r>
            <a:r>
              <a:rPr lang="pl-PL" sz="800" dirty="0"/>
              <a:t>.</a:t>
            </a:r>
          </a:p>
          <a:p>
            <a:pPr>
              <a:spcBef>
                <a:spcPts val="600"/>
              </a:spcBef>
            </a:pPr>
            <a:endParaRPr lang="pl-PL" sz="8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621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/>
      </p:pic>
      <p:sp>
        <p:nvSpPr>
          <p:cNvPr id="9" name="Prostokąt 8"/>
          <p:cNvSpPr/>
          <p:nvPr/>
        </p:nvSpPr>
        <p:spPr>
          <a:xfrm>
            <a:off x="4703047" y="0"/>
            <a:ext cx="3960000" cy="5143500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47" y="3885365"/>
            <a:ext cx="1908000" cy="423477"/>
          </a:xfrm>
          <a:prstGeom prst="rect">
            <a:avLst/>
          </a:prstGeom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5123925" y="799133"/>
            <a:ext cx="3168000" cy="2448272"/>
          </a:xfrm>
        </p:spPr>
        <p:txBody>
          <a:bodyPr/>
          <a:lstStyle/>
          <a:p>
            <a:r>
              <a:rPr lang="pl-PL" sz="1800" dirty="0"/>
              <a:t>ZAPRASZAMY </a:t>
            </a:r>
            <a:br>
              <a:rPr lang="pl-PL" sz="1800" dirty="0"/>
            </a:br>
            <a:r>
              <a:rPr lang="pl-PL" sz="1800" dirty="0"/>
              <a:t>DO WSPÓŁPRACY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34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3" b="16526"/>
          <a:stretch/>
        </p:blipFill>
        <p:spPr>
          <a:xfrm>
            <a:off x="0" y="0"/>
            <a:ext cx="9144000" cy="5143500"/>
          </a:xfrm>
        </p:spPr>
      </p:pic>
      <p:sp>
        <p:nvSpPr>
          <p:cNvPr id="22" name="Prostokąt 21"/>
          <p:cNvSpPr/>
          <p:nvPr/>
        </p:nvSpPr>
        <p:spPr>
          <a:xfrm>
            <a:off x="467544" y="951570"/>
            <a:ext cx="4752528" cy="27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27"/>
          <p:cNvCxnSpPr/>
          <p:nvPr/>
        </p:nvCxnSpPr>
        <p:spPr>
          <a:xfrm>
            <a:off x="0" y="2571750"/>
            <a:ext cx="2337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5364088" y="2571750"/>
            <a:ext cx="377991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0498" y="4734119"/>
            <a:ext cx="974387" cy="21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ymbol zastępczy tekstu 6"/>
          <p:cNvSpPr>
            <a:spLocks noGrp="1"/>
          </p:cNvSpPr>
          <p:nvPr>
            <p:ph type="body" sz="half" idx="15"/>
          </p:nvPr>
        </p:nvSpPr>
        <p:spPr>
          <a:xfrm>
            <a:off x="755576" y="1131590"/>
            <a:ext cx="4176464" cy="2592288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pl-PL" sz="850" b="1" dirty="0"/>
              <a:t>Ruch to życie. Potrzebujemy go jak tlenu. </a:t>
            </a:r>
          </a:p>
          <a:p>
            <a:pPr>
              <a:lnSpc>
                <a:spcPct val="160000"/>
              </a:lnSpc>
            </a:pPr>
            <a:r>
              <a:rPr lang="pl-PL" sz="850" dirty="0"/>
              <a:t>Jest wpisany w ludzkie DNA. </a:t>
            </a:r>
          </a:p>
          <a:p>
            <a:pPr>
              <a:lnSpc>
                <a:spcPct val="160000"/>
              </a:lnSpc>
            </a:pPr>
            <a:r>
              <a:rPr lang="pl-PL" sz="850" dirty="0"/>
              <a:t>Okres izolacji podczas pandemii pokazał, jak bardzo </a:t>
            </a:r>
            <a:r>
              <a:rPr lang="pl-PL" sz="850" b="1" dirty="0"/>
              <a:t>ważne jest dla ludzi swobodne i bezpieczne przemieszczanie</a:t>
            </a:r>
            <a:r>
              <a:rPr lang="pl-PL" sz="850" dirty="0"/>
              <a:t>. Pandemia zmieniła nasz model poruszania się, zmniejszyła zaufanie i wywołała</a:t>
            </a:r>
            <a:r>
              <a:rPr lang="pl-PL" sz="850" b="1" dirty="0"/>
              <a:t> kryzys w transporcie publicznym. </a:t>
            </a:r>
            <a:r>
              <a:rPr lang="pl-PL" sz="850" dirty="0"/>
              <a:t>Rozwijając go mamy szansę szybciej wyjść z recesji, tworzyć nowe miejsca pracy, przeciwdziałać degradacji środowiska, integrować społeczeństwo. </a:t>
            </a:r>
            <a:r>
              <a:rPr lang="pl-PL" sz="850" b="1" dirty="0"/>
              <a:t>Chcemy inspirować do rozwoju innowacyjnej i przyjaznej dla pieszych </a:t>
            </a:r>
            <a:br>
              <a:rPr lang="pl-PL" sz="850" b="1" dirty="0"/>
            </a:br>
            <a:r>
              <a:rPr lang="pl-PL" sz="850" b="1" dirty="0"/>
              <a:t>i pasażerów infrastruktury transportu publicznego, która poprawia jakość życia i pobudza do rozwoju. </a:t>
            </a:r>
            <a:r>
              <a:rPr lang="pl-PL" sz="850" b="1" dirty="0">
                <a:solidFill>
                  <a:srgbClr val="C00000"/>
                </a:solidFill>
              </a:rPr>
              <a:t>Bez względu na cel podroży z transportem publicznym jest nam ……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33" y="2254502"/>
            <a:ext cx="1771697" cy="64807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474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Łącznik prostoliniowy 13"/>
          <p:cNvCxnSpPr/>
          <p:nvPr/>
        </p:nvCxnSpPr>
        <p:spPr>
          <a:xfrm>
            <a:off x="3457972" y="4011910"/>
            <a:ext cx="0" cy="113159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4"/>
          <p:cNvSpPr/>
          <p:nvPr/>
        </p:nvSpPr>
        <p:spPr>
          <a:xfrm>
            <a:off x="3563888" y="4784253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64"/>
              </a:spcBef>
            </a:pPr>
            <a:r>
              <a:rPr lang="pl-PL" sz="700" dirty="0"/>
              <a:t>https://www.transport-publiczny.pl/mobile/uitp-odbudowa-gospodarki-wymaga-ratowania-transportu-zbiorowego-64656.htm</a:t>
            </a:r>
            <a:endParaRPr lang="pl-PL" sz="700" dirty="0">
              <a:solidFill>
                <a:prstClr val="black"/>
              </a:solidFill>
            </a:endParaRPr>
          </a:p>
        </p:txBody>
      </p:sp>
      <p:sp>
        <p:nvSpPr>
          <p:cNvPr id="11" name="Tytuł 2"/>
          <p:cNvSpPr txBox="1">
            <a:spLocks/>
          </p:cNvSpPr>
          <p:nvPr/>
        </p:nvSpPr>
        <p:spPr>
          <a:xfrm>
            <a:off x="3351232" y="1484010"/>
            <a:ext cx="4998010" cy="4924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Kryzys ekonomiczny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3" r="33793"/>
          <a:stretch>
            <a:fillRect/>
          </a:stretch>
        </p:blipFill>
        <p:spPr/>
      </p:pic>
      <p:pic>
        <p:nvPicPr>
          <p:cNvPr id="9" name="Picture 2" descr="Z:\prograf\!!!graf\!!!nowe_loga\grupa wyborcza\grupa_wyborcza_logo_zaakceptowa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98" y="4734054"/>
            <a:ext cx="974387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Łącznik prostoliniowy 6"/>
          <p:cNvCxnSpPr/>
          <p:nvPr/>
        </p:nvCxnSpPr>
        <p:spPr>
          <a:xfrm>
            <a:off x="3457972" y="0"/>
            <a:ext cx="0" cy="1347614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tekstu 6"/>
          <p:cNvSpPr txBox="1">
            <a:spLocks/>
          </p:cNvSpPr>
          <p:nvPr/>
        </p:nvSpPr>
        <p:spPr>
          <a:xfrm>
            <a:off x="3347864" y="1829077"/>
            <a:ext cx="5290492" cy="254287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ts val="264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l-PL" sz="1000" b="1" dirty="0">
                <a:solidFill>
                  <a:srgbClr val="C00000"/>
                </a:solidFill>
              </a:rPr>
              <a:t>Lokalny transport zbiorowy to, </a:t>
            </a:r>
            <a:r>
              <a:rPr lang="pl-PL" sz="1000" dirty="0"/>
              <a:t>zdaniem Europejskiego Departamentu Międzynarodowej Unii Transportu Publicznego (UITP), strategiczny sektor i należy potraktować go jako </a:t>
            </a:r>
            <a:r>
              <a:rPr lang="pl-PL" sz="1000" b="1" dirty="0">
                <a:solidFill>
                  <a:srgbClr val="C00000"/>
                </a:solidFill>
              </a:rPr>
              <a:t>jeden z filarów odbudowy gospodarki po pandemii. </a:t>
            </a:r>
          </a:p>
          <a:p>
            <a:pPr>
              <a:lnSpc>
                <a:spcPct val="150000"/>
              </a:lnSpc>
            </a:pPr>
            <a:r>
              <a:rPr lang="pl-PL" sz="1000" dirty="0"/>
              <a:t>Szeroko rozumiany transport publiczny przyspiesza rozwój gospodarczy (wytwarza około 130-150 mld euro dochodu rocznie), tworzy miejsca pracy (również w branżach takich jak budownictwo czy IT). Bezpośrednio sam sektor zatrudnia w całej UE ok. 2 miliony osób. </a:t>
            </a:r>
          </a:p>
          <a:p>
            <a:pPr>
              <a:lnSpc>
                <a:spcPct val="150000"/>
              </a:lnSpc>
            </a:pPr>
            <a:r>
              <a:rPr lang="pl-PL" sz="1000" b="1" dirty="0">
                <a:solidFill>
                  <a:srgbClr val="C00000"/>
                </a:solidFill>
              </a:rPr>
              <a:t>Jak projektować komunikację miejską i tworzyć przestrzeń publiczną, aby rozwijała miasta, biznes i społeczność lokalną</a:t>
            </a:r>
            <a:endParaRPr lang="pl-PL" sz="1000" dirty="0"/>
          </a:p>
          <a:p>
            <a:pPr>
              <a:lnSpc>
                <a:spcPct val="150000"/>
              </a:lnSpc>
            </a:pPr>
            <a:endParaRPr lang="pl-PL" sz="1000" dirty="0"/>
          </a:p>
          <a:p>
            <a:pPr>
              <a:lnSpc>
                <a:spcPct val="150000"/>
              </a:lnSpc>
            </a:pPr>
            <a:endParaRPr lang="pl-PL" sz="1000" dirty="0"/>
          </a:p>
          <a:p>
            <a:pPr>
              <a:lnSpc>
                <a:spcPct val="150000"/>
              </a:lnSpc>
            </a:pPr>
            <a:r>
              <a:rPr lang="pl-PL" sz="1000" dirty="0"/>
              <a:t>.</a:t>
            </a:r>
            <a:endParaRPr lang="pl-PL" sz="1000" b="1" dirty="0"/>
          </a:p>
          <a:p>
            <a:pPr>
              <a:lnSpc>
                <a:spcPct val="150000"/>
              </a:lnSpc>
            </a:pPr>
            <a:endParaRPr lang="pl-PL" sz="1000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403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oliniowy 8"/>
          <p:cNvCxnSpPr/>
          <p:nvPr/>
        </p:nvCxnSpPr>
        <p:spPr>
          <a:xfrm>
            <a:off x="3457972" y="3939902"/>
            <a:ext cx="0" cy="1203598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347864" y="1059582"/>
            <a:ext cx="4998010" cy="492408"/>
          </a:xfrm>
        </p:spPr>
        <p:txBody>
          <a:bodyPr/>
          <a:lstStyle/>
          <a:p>
            <a:r>
              <a:rPr lang="pl-PL" dirty="0"/>
              <a:t>Kryzys pandemiczny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15"/>
          </p:nvPr>
        </p:nvSpPr>
        <p:spPr>
          <a:xfrm>
            <a:off x="3344496" y="1385381"/>
            <a:ext cx="5290492" cy="2542873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pl-PL" dirty="0"/>
              <a:t>Polski model transportu publicznego oparty o mechanizmy rynkowe  od lat przyczynia się do</a:t>
            </a:r>
            <a:r>
              <a:rPr lang="pl-PL" b="1" dirty="0"/>
              <a:t> wykluczenia komunikacyjnego Polaków</a:t>
            </a:r>
            <a:r>
              <a:rPr lang="pl-PL" dirty="0"/>
              <a:t>. A kryzys związany z pandemią jeszcze bardziej uwidoczni jego słabości</a:t>
            </a:r>
            <a:r>
              <a:rPr lang="pl-PL" dirty="0">
                <a:solidFill>
                  <a:srgbClr val="C00000"/>
                </a:solidFill>
              </a:rPr>
              <a:t>. </a:t>
            </a:r>
            <a:r>
              <a:rPr lang="pl-PL" b="1" dirty="0">
                <a:solidFill>
                  <a:srgbClr val="C00000"/>
                </a:solidFill>
              </a:rPr>
              <a:t>Czy użytkowanie samochodów osobowych zamiast się zmniejszać, jeszcze wzrośnie? Co się stanie, gdy upadną prywatni przewoźnicy?</a:t>
            </a:r>
          </a:p>
          <a:p>
            <a:pPr>
              <a:lnSpc>
                <a:spcPct val="160000"/>
              </a:lnSpc>
            </a:pPr>
            <a:r>
              <a:rPr lang="pl-PL" dirty="0"/>
              <a:t>Mimo poluzowania obostrzeń znacznie mniej pasażerów korzysta z komunikacji miejskiej. Jak podaje ZTM, </a:t>
            </a:r>
            <a:r>
              <a:rPr lang="pl-PL" b="1" dirty="0"/>
              <a:t>liczba pasażerów utrzymuje się obecnie na poziomie powyżej 60% względem stanu sprzed pandemii</a:t>
            </a:r>
            <a:r>
              <a:rPr lang="pl-PL" dirty="0"/>
              <a:t>. Z powodu pandemii średni </a:t>
            </a:r>
            <a:r>
              <a:rPr lang="pl-PL" b="1" dirty="0"/>
              <a:t>spadek przychodów ze sprzedaży biletów </a:t>
            </a:r>
            <a:r>
              <a:rPr lang="pl-PL" dirty="0"/>
              <a:t>– zarówno w komunikacji miejskiej, jak i na kolei – szacuje się na ponad 80 proc</a:t>
            </a:r>
            <a:r>
              <a:rPr lang="pl-PL" b="1" dirty="0"/>
              <a:t>. </a:t>
            </a:r>
            <a:r>
              <a:rPr lang="pl-PL" b="1" dirty="0">
                <a:solidFill>
                  <a:srgbClr val="C00000"/>
                </a:solidFill>
              </a:rPr>
              <a:t>Ilu pasażerów nigdy już nie wróci do zatłoczonych autobusów, metra czy pociągów?</a:t>
            </a:r>
          </a:p>
          <a:p>
            <a:pPr>
              <a:lnSpc>
                <a:spcPct val="160000"/>
              </a:lnSpc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563888" y="4491866"/>
            <a:ext cx="410445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64"/>
              </a:spcBef>
            </a:pPr>
            <a:r>
              <a:rPr lang="pl-PL" sz="600" dirty="0">
                <a:solidFill>
                  <a:prstClr val="black"/>
                </a:solidFill>
                <a:hlinkClick r:id="rId2"/>
              </a:rPr>
              <a:t>https://instytutsprawobywatelskich.pl/kryzys-znokautuje-transport-publiczny/</a:t>
            </a:r>
            <a:endParaRPr lang="pl-PL" sz="600" dirty="0">
              <a:solidFill>
                <a:prstClr val="black"/>
              </a:solidFill>
            </a:endParaRPr>
          </a:p>
          <a:p>
            <a:pPr lvl="0">
              <a:spcBef>
                <a:spcPts val="264"/>
              </a:spcBef>
            </a:pPr>
            <a:r>
              <a:rPr lang="pl-PL" sz="600" dirty="0">
                <a:solidFill>
                  <a:prstClr val="black"/>
                </a:solidFill>
                <a:hlinkClick r:id="rId3"/>
              </a:rPr>
              <a:t>https://biznes.wprost.pl/koronawirus/10342878/35-mln-mniej-sprzedanych-biletow-na-komunikacje-miejska-pandemia-lawinowo-zwiekszyla-tez-ilosc-gapowiczow.html</a:t>
            </a:r>
            <a:r>
              <a:rPr lang="pl-PL" sz="600" dirty="0">
                <a:solidFill>
                  <a:prstClr val="black"/>
                </a:solidFill>
              </a:rPr>
              <a:t> </a:t>
            </a:r>
          </a:p>
          <a:p>
            <a:pPr lvl="0">
              <a:spcBef>
                <a:spcPts val="264"/>
              </a:spcBef>
            </a:pPr>
            <a:r>
              <a:rPr lang="pl-PL" sz="600" dirty="0">
                <a:solidFill>
                  <a:prstClr val="black"/>
                </a:solidFill>
                <a:hlinkClick r:id="rId4"/>
              </a:rPr>
              <a:t>https://www.transport-publiczny.pl/wiadomosci/warszawa-wykorzystanie-komunikacji-na-poziomie-60-65896.html</a:t>
            </a:r>
            <a:r>
              <a:rPr lang="pl-PL" sz="6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3" r="33793"/>
          <a:stretch>
            <a:fillRect/>
          </a:stretch>
        </p:blipFill>
        <p:spPr>
          <a:xfrm>
            <a:off x="744" y="0"/>
            <a:ext cx="2962800" cy="5143500"/>
          </a:xfrm>
        </p:spPr>
      </p:pic>
      <p:cxnSp>
        <p:nvCxnSpPr>
          <p:cNvPr id="8" name="Łącznik prostoliniowy 7"/>
          <p:cNvCxnSpPr/>
          <p:nvPr/>
        </p:nvCxnSpPr>
        <p:spPr>
          <a:xfrm>
            <a:off x="3457972" y="0"/>
            <a:ext cx="0" cy="915566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Z:\prograf\!!!graf\!!!nowe_loga\grupa wyborcza\grupa_wyborcza_logo_zaakceptowa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98" y="4734054"/>
            <a:ext cx="974387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608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351232" y="1491630"/>
            <a:ext cx="4998010" cy="447644"/>
          </a:xfrm>
        </p:spPr>
        <p:txBody>
          <a:bodyPr/>
          <a:lstStyle/>
          <a:p>
            <a:r>
              <a:rPr lang="pl-PL" dirty="0"/>
              <a:t>Kryzys klimatyczny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15"/>
          </p:nvPr>
        </p:nvSpPr>
        <p:spPr>
          <a:xfrm>
            <a:off x="3347864" y="1908705"/>
            <a:ext cx="5290492" cy="167115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l-PL" sz="1050" dirty="0"/>
              <a:t>Transport jest jednym z największych „pożeraczy” energii. Jest odpowiedzialny </a:t>
            </a:r>
            <a:br>
              <a:rPr lang="pl-PL" sz="1050" dirty="0"/>
            </a:br>
            <a:r>
              <a:rPr lang="pl-PL" sz="1050" dirty="0"/>
              <a:t>za emitowanie ok. ¼ gazów cieplarnianych do atmosfery. </a:t>
            </a:r>
            <a:r>
              <a:rPr lang="pl-PL" sz="1050" b="1" dirty="0">
                <a:solidFill>
                  <a:srgbClr val="C00000"/>
                </a:solidFill>
              </a:rPr>
              <a:t>Dobrze zaprojektowana sieć transportu publicznego zachęca do korzystania z niego, jest elastyczna </a:t>
            </a:r>
            <a:br>
              <a:rPr lang="pl-PL" sz="1050" b="1" dirty="0">
                <a:solidFill>
                  <a:srgbClr val="C00000"/>
                </a:solidFill>
              </a:rPr>
            </a:br>
            <a:r>
              <a:rPr lang="pl-PL" sz="1050" b="1" dirty="0">
                <a:solidFill>
                  <a:srgbClr val="C00000"/>
                </a:solidFill>
              </a:rPr>
              <a:t>i bezpieczna.</a:t>
            </a:r>
            <a:r>
              <a:rPr lang="pl-PL" sz="1050" dirty="0"/>
              <a:t> </a:t>
            </a:r>
            <a:r>
              <a:rPr lang="pl-PL" sz="1050" b="1" dirty="0">
                <a:solidFill>
                  <a:srgbClr val="C00000"/>
                </a:solidFill>
              </a:rPr>
              <a:t>Pomaga chronić środowisko.  </a:t>
            </a:r>
          </a:p>
          <a:p>
            <a:pPr>
              <a:lnSpc>
                <a:spcPct val="150000"/>
              </a:lnSpc>
            </a:pPr>
            <a:r>
              <a:rPr lang="pl-PL" sz="1050" dirty="0"/>
              <a:t>Jednocześnie zwiększa jakość życia, wyrównuje szanse i sprzyja zrównoważonemu rozwojowi i spójności społecznej.</a:t>
            </a:r>
            <a:r>
              <a:rPr lang="pl-PL" sz="1050" b="1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l-PL" sz="1050" b="1" dirty="0">
                <a:solidFill>
                  <a:srgbClr val="C00000"/>
                </a:solidFill>
              </a:rPr>
              <a:t>Co zrobić, aby wykorzystać ekologiczny potencjał transportu publicznego?</a:t>
            </a:r>
          </a:p>
          <a:p>
            <a:pPr>
              <a:lnSpc>
                <a:spcPct val="150000"/>
              </a:lnSpc>
            </a:pPr>
            <a:endParaRPr lang="pl-PL" sz="1050" dirty="0"/>
          </a:p>
        </p:txBody>
      </p:sp>
      <p:sp>
        <p:nvSpPr>
          <p:cNvPr id="5" name="Prostokąt 4"/>
          <p:cNvSpPr/>
          <p:nvPr/>
        </p:nvSpPr>
        <p:spPr>
          <a:xfrm>
            <a:off x="3563888" y="4819967"/>
            <a:ext cx="439248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64"/>
              </a:spcBef>
            </a:pPr>
            <a:r>
              <a:rPr lang="pl-PL" sz="700" dirty="0">
                <a:solidFill>
                  <a:prstClr val="black"/>
                </a:solidFill>
              </a:rPr>
              <a:t>https://</a:t>
            </a:r>
            <a:r>
              <a:rPr lang="pl-PL" sz="600" dirty="0">
                <a:solidFill>
                  <a:prstClr val="black"/>
                </a:solidFill>
              </a:rPr>
              <a:t>www.transport-publiczny.pl/wiadomosci/uitp-odbudowa-gospodarki-wymaga-ratowania-transportu-zbiorowego-64656.html</a:t>
            </a:r>
            <a:endParaRPr lang="pl-PL" sz="700" dirty="0">
              <a:solidFill>
                <a:prstClr val="black"/>
              </a:solidFill>
            </a:endParaRPr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3" r="30943"/>
          <a:stretch>
            <a:fillRect/>
          </a:stretch>
        </p:blipFill>
        <p:spPr/>
      </p:pic>
      <p:cxnSp>
        <p:nvCxnSpPr>
          <p:cNvPr id="8" name="Łącznik prostoliniowy 7"/>
          <p:cNvCxnSpPr/>
          <p:nvPr/>
        </p:nvCxnSpPr>
        <p:spPr>
          <a:xfrm>
            <a:off x="3457972" y="3640812"/>
            <a:ext cx="0" cy="1502688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>
            <a:off x="3457972" y="0"/>
            <a:ext cx="0" cy="1347614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Z:\prograf\!!!graf\!!!nowe_loga\grupa wyborcza\grupa_wyborcza_logo_zaakceptowa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98" y="4734054"/>
            <a:ext cx="974387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060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6"/>
          <a:stretch/>
        </p:blipFill>
        <p:spPr>
          <a:xfrm rot="5400000">
            <a:off x="1986105" y="-2014395"/>
            <a:ext cx="5171789" cy="9144000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3952140" y="1275606"/>
            <a:ext cx="4570412" cy="2091557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pl-PL" sz="1000" b="1" dirty="0"/>
              <a:t>Redakcja „Gazety Wyborczej" rozpoczęła projekt </a:t>
            </a:r>
            <a:br>
              <a:rPr lang="pl-PL" sz="1000" b="1" dirty="0"/>
            </a:br>
            <a:r>
              <a:rPr lang="pl-PL" sz="1000" b="1" dirty="0">
                <a:solidFill>
                  <a:srgbClr val="C00000"/>
                </a:solidFill>
              </a:rPr>
              <a:t>„Zawsze po drodze - w przyszłość z transportem publicznym"</a:t>
            </a:r>
            <a:r>
              <a:rPr lang="pl-PL" sz="1000" dirty="0"/>
              <a:t>, którego celem jest zwrócenie uwagi na to, jak duże znaczenie w budowaniu lepszej i bardziej zrównoważonej przyszłości ma transport publiczny. </a:t>
            </a: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pl-PL" sz="1000" b="1" dirty="0"/>
              <a:t>Od 11 grudnia br. do marca 2021 r., co tydzień na łamach dziennika oraz w serwisie Wyborcza.biz, </a:t>
            </a:r>
            <a:r>
              <a:rPr lang="pl-PL" sz="1000" dirty="0"/>
              <a:t>ukazują się artykuły poświęcone temu tematowi.</a:t>
            </a:r>
            <a:r>
              <a:rPr lang="pl-PL" sz="1000" b="1" dirty="0"/>
              <a:t> </a:t>
            </a: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pl-PL" sz="1000" dirty="0"/>
              <a:t>Zapraszamy do udziału merytorycznego w l projekcie  (styczeń – marzec 2021)  </a:t>
            </a:r>
            <a:r>
              <a:rPr lang="pl-PL" sz="1000" b="1" dirty="0"/>
              <a:t>Zawsze po drodze. </a:t>
            </a:r>
            <a:r>
              <a:rPr lang="pl-PL" sz="1000" dirty="0"/>
              <a:t>Prowadzimy </a:t>
            </a:r>
            <a:r>
              <a:rPr lang="pl-PL" sz="1000" b="1" dirty="0"/>
              <a:t>długofalową i spójną </a:t>
            </a:r>
            <a:r>
              <a:rPr lang="pl-PL" sz="1000" dirty="0"/>
              <a:t>akcję skierowaną do </a:t>
            </a:r>
            <a:r>
              <a:rPr lang="pl-PL" sz="1000" b="1" dirty="0"/>
              <a:t>pieszych, pasażerów, kierowców i decydentów miast. </a:t>
            </a: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pl-PL" sz="1000" dirty="0"/>
              <a:t>Opieramy się o 3 filary: </a:t>
            </a:r>
            <a:r>
              <a:rPr lang="pl-PL" sz="1000" b="1" dirty="0">
                <a:solidFill>
                  <a:srgbClr val="C00000"/>
                </a:solidFill>
              </a:rPr>
              <a:t>ZUFANIE - ROZWÓJ - PRZYSZŁOŚĆ</a:t>
            </a:r>
            <a:r>
              <a:rPr lang="en-US" sz="1000" b="1" dirty="0">
                <a:solidFill>
                  <a:srgbClr val="C00000"/>
                </a:solidFill>
              </a:rPr>
              <a:t>​</a:t>
            </a:r>
            <a:r>
              <a:rPr lang="pl-PL" sz="1000" b="1" dirty="0">
                <a:solidFill>
                  <a:srgbClr val="C00000"/>
                </a:solidFill>
              </a:rPr>
              <a:t> 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pl-PL" sz="1000" dirty="0"/>
              <a:t>które będzie spinała klamra </a:t>
            </a:r>
            <a:r>
              <a:rPr lang="pl-PL" sz="1000" b="1" dirty="0">
                <a:solidFill>
                  <a:srgbClr val="C00000"/>
                </a:solidFill>
              </a:rPr>
              <a:t>INNOWACJI </a:t>
            </a:r>
            <a:endParaRPr lang="pl-PL" sz="900" dirty="0"/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pl-PL" sz="1000" dirty="0"/>
              <a:t>Nasze media cieszą się ogromnym zaufaniem wśród czytelników. </a:t>
            </a:r>
            <a:br>
              <a:rPr lang="pl-PL" sz="1000" dirty="0"/>
            </a:br>
            <a:r>
              <a:rPr lang="pl-PL" sz="1000" dirty="0"/>
              <a:t>Tworzymy  angażujące treści, które wywołują dyskusje. ​</a:t>
            </a: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endParaRPr lang="pl-PL" sz="1000" b="1" dirty="0">
              <a:solidFill>
                <a:srgbClr val="C00000"/>
              </a:solidFill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endParaRPr lang="pl-PL" sz="10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3558"/>
            <a:ext cx="2153835" cy="316835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00" y="3291830"/>
            <a:ext cx="2808312" cy="1370514"/>
          </a:xfrm>
          <a:prstGeom prst="rect">
            <a:avLst/>
          </a:prstGeom>
        </p:spPr>
      </p:pic>
      <p:cxnSp>
        <p:nvCxnSpPr>
          <p:cNvPr id="8" name="Łącznik prostoliniowy 7"/>
          <p:cNvCxnSpPr/>
          <p:nvPr/>
        </p:nvCxnSpPr>
        <p:spPr>
          <a:xfrm flipV="1">
            <a:off x="1259632" y="-28290"/>
            <a:ext cx="0" cy="727832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ytuł 2"/>
          <p:cNvSpPr txBox="1">
            <a:spLocks/>
          </p:cNvSpPr>
          <p:nvPr/>
        </p:nvSpPr>
        <p:spPr>
          <a:xfrm>
            <a:off x="3811534" y="483518"/>
            <a:ext cx="2704682" cy="4476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"/>
            <a:r>
              <a:rPr lang="pl-PL" dirty="0"/>
              <a:t>Już ruszyliśmy </a:t>
            </a:r>
          </a:p>
        </p:txBody>
      </p:sp>
      <p:cxnSp>
        <p:nvCxnSpPr>
          <p:cNvPr id="13" name="Łącznik prostoliniowy 12"/>
          <p:cNvCxnSpPr/>
          <p:nvPr/>
        </p:nvCxnSpPr>
        <p:spPr>
          <a:xfrm flipV="1">
            <a:off x="1259632" y="4779584"/>
            <a:ext cx="0" cy="363916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az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79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Łącznik prostoliniowy 24"/>
          <p:cNvCxnSpPr/>
          <p:nvPr/>
        </p:nvCxnSpPr>
        <p:spPr>
          <a:xfrm>
            <a:off x="2123728" y="555526"/>
            <a:ext cx="7020272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ytuł 1"/>
          <p:cNvSpPr txBox="1">
            <a:spLocks/>
          </p:cNvSpPr>
          <p:nvPr/>
        </p:nvSpPr>
        <p:spPr>
          <a:xfrm>
            <a:off x="2843808" y="728961"/>
            <a:ext cx="8229600" cy="402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386511" y="377602"/>
            <a:ext cx="2500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/>
            <a:r>
              <a:rPr lang="pl-PL" sz="1600" dirty="0">
                <a:solidFill>
                  <a:srgbClr val="D70911"/>
                </a:solidFill>
                <a:latin typeface="+mj-lt"/>
              </a:rPr>
              <a:t>Nowoczesny</a:t>
            </a:r>
            <a:r>
              <a:rPr lang="pl-PL" sz="1600" dirty="0">
                <a:latin typeface="+mj-lt"/>
              </a:rPr>
              <a:t> transport publiczny</a:t>
            </a:r>
          </a:p>
        </p:txBody>
      </p:sp>
      <p:pic>
        <p:nvPicPr>
          <p:cNvPr id="19" name="Picture 2" descr="Z:\prograf\!!!graf\!!!nowe_loga\grupa wyborcza\grupa_wyborcza_logo_zaakceptowa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98" y="4734054"/>
            <a:ext cx="974387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7" name="Symbol zastępczy tekstu 6"/>
          <p:cNvSpPr txBox="1">
            <a:spLocks/>
          </p:cNvSpPr>
          <p:nvPr/>
        </p:nvSpPr>
        <p:spPr>
          <a:xfrm>
            <a:off x="5689398" y="1793807"/>
            <a:ext cx="2717527" cy="2880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>
                <a:latin typeface="+mj-lt"/>
              </a:rPr>
              <a:t>JEST IMPULSEM DO ROZWÓJU</a:t>
            </a:r>
            <a:endParaRPr lang="pl-PL" sz="1000" dirty="0">
              <a:latin typeface="+mj-lt"/>
            </a:endParaRPr>
          </a:p>
        </p:txBody>
      </p:sp>
      <p:sp>
        <p:nvSpPr>
          <p:cNvPr id="28" name="Symbol zastępczy tekstu 8"/>
          <p:cNvSpPr txBox="1">
            <a:spLocks/>
          </p:cNvSpPr>
          <p:nvPr/>
        </p:nvSpPr>
        <p:spPr>
          <a:xfrm>
            <a:off x="4727668" y="3579862"/>
            <a:ext cx="304283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>
                <a:latin typeface="+mj-lt"/>
              </a:rPr>
              <a:t>WYKORZYSTUJE INNOWACJE</a:t>
            </a:r>
            <a:endParaRPr lang="pl-PL" sz="1000" dirty="0">
              <a:latin typeface="+mj-lt"/>
            </a:endParaRPr>
          </a:p>
        </p:txBody>
      </p:sp>
      <p:sp>
        <p:nvSpPr>
          <p:cNvPr id="29" name="Symbol zastępczy tekstu 12"/>
          <p:cNvSpPr txBox="1">
            <a:spLocks/>
          </p:cNvSpPr>
          <p:nvPr/>
        </p:nvSpPr>
        <p:spPr>
          <a:xfrm>
            <a:off x="5689398" y="2045090"/>
            <a:ext cx="2952328" cy="1590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900" dirty="0"/>
              <a:t>Przyspiesza rozwój gospodarczy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900" dirty="0"/>
              <a:t>Tworzy miejsca pracy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900" dirty="0"/>
              <a:t>Wpływa na rozwój miast, obszarów wykluczonych  Wyrównuje szanse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900" dirty="0"/>
              <a:t>Dba o  środowisko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4727668" y="3784615"/>
            <a:ext cx="221937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900" dirty="0"/>
              <a:t>Wspiera i kreuje innowacje w obszarze przestrzeni publicznej, rozwoju społeczeństwa</a:t>
            </a:r>
          </a:p>
        </p:txBody>
      </p:sp>
      <p:pic>
        <p:nvPicPr>
          <p:cNvPr id="31" name="Symbol zastępczy obrazu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5" r="21815"/>
          <a:stretch>
            <a:fillRect/>
          </a:stretch>
        </p:blipFill>
        <p:spPr>
          <a:xfrm>
            <a:off x="3851920" y="339502"/>
            <a:ext cx="1728192" cy="1728192"/>
          </a:xfrm>
          <a:prstGeom prst="rect">
            <a:avLst/>
          </a:prstGeom>
          <a:ln>
            <a:noFill/>
          </a:ln>
        </p:spPr>
      </p:pic>
      <p:pic>
        <p:nvPicPr>
          <p:cNvPr id="32" name="Symbol zastępczy obrazu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r="11909"/>
          <a:stretch>
            <a:fillRect/>
          </a:stretch>
        </p:blipFill>
        <p:spPr>
          <a:xfrm>
            <a:off x="611560" y="1483544"/>
            <a:ext cx="1696776" cy="1696776"/>
          </a:xfrm>
          <a:prstGeom prst="rect">
            <a:avLst/>
          </a:prstGeom>
          <a:ln>
            <a:noFill/>
          </a:ln>
        </p:spPr>
      </p:pic>
      <p:pic>
        <p:nvPicPr>
          <p:cNvPr id="33" name="Symbol zastępczy obrazu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3" r="16603"/>
          <a:stretch>
            <a:fillRect/>
          </a:stretch>
        </p:blipFill>
        <p:spPr>
          <a:xfrm>
            <a:off x="2887344" y="2510079"/>
            <a:ext cx="1696776" cy="1696776"/>
          </a:xfrm>
          <a:prstGeom prst="rect">
            <a:avLst/>
          </a:prstGeom>
          <a:ln>
            <a:noFill/>
          </a:ln>
        </p:spPr>
      </p:pic>
      <p:sp>
        <p:nvSpPr>
          <p:cNvPr id="34" name="Symbol zastępczy tekstu 4"/>
          <p:cNvSpPr txBox="1">
            <a:spLocks/>
          </p:cNvSpPr>
          <p:nvPr/>
        </p:nvSpPr>
        <p:spPr>
          <a:xfrm>
            <a:off x="506567" y="3325781"/>
            <a:ext cx="2376264" cy="2160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>
                <a:latin typeface="+mj-lt"/>
              </a:rPr>
              <a:t>JEST GODNY ZAUFANIA</a:t>
            </a:r>
            <a:endParaRPr lang="pl-PL" sz="1000" dirty="0">
              <a:latin typeface="+mj-lt"/>
            </a:endParaRPr>
          </a:p>
        </p:txBody>
      </p:sp>
      <p:sp>
        <p:nvSpPr>
          <p:cNvPr id="35" name="Symbol zastępczy tekstu 12"/>
          <p:cNvSpPr txBox="1">
            <a:spLocks/>
          </p:cNvSpPr>
          <p:nvPr/>
        </p:nvSpPr>
        <p:spPr>
          <a:xfrm>
            <a:off x="506567" y="3541806"/>
            <a:ext cx="2553265" cy="1118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l-PL" sz="900" dirty="0"/>
              <a:t>Poprawia jakość życia</a:t>
            </a:r>
          </a:p>
          <a:p>
            <a:pPr>
              <a:lnSpc>
                <a:spcPct val="150000"/>
              </a:lnSpc>
            </a:pPr>
            <a:r>
              <a:rPr lang="pl-PL" sz="900" dirty="0"/>
              <a:t>Chroni środowisko</a:t>
            </a:r>
          </a:p>
          <a:p>
            <a:pPr>
              <a:lnSpc>
                <a:spcPct val="150000"/>
              </a:lnSpc>
            </a:pPr>
            <a:r>
              <a:rPr lang="pl-PL" sz="900" dirty="0"/>
              <a:t>Zbliża ludzi</a:t>
            </a:r>
          </a:p>
          <a:p>
            <a:pPr>
              <a:lnSpc>
                <a:spcPct val="150000"/>
              </a:lnSpc>
            </a:pPr>
            <a:r>
              <a:rPr lang="pl-PL" sz="900" dirty="0"/>
              <a:t>Sprzyja spójności społecznej </a:t>
            </a:r>
          </a:p>
          <a:p>
            <a:pPr>
              <a:lnSpc>
                <a:spcPct val="150000"/>
              </a:lnSpc>
            </a:pPr>
            <a:r>
              <a:rPr lang="pl-PL" sz="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371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6"/>
          <a:stretch/>
        </p:blipFill>
        <p:spPr>
          <a:xfrm rot="5400000">
            <a:off x="1986105" y="-2014395"/>
            <a:ext cx="5171789" cy="9144000"/>
          </a:xfrm>
          <a:prstGeom prst="rect">
            <a:avLst/>
          </a:prstGeom>
        </p:spPr>
      </p:pic>
      <p:sp>
        <p:nvSpPr>
          <p:cNvPr id="20" name="Elipsa 19"/>
          <p:cNvSpPr/>
          <p:nvPr/>
        </p:nvSpPr>
        <p:spPr>
          <a:xfrm>
            <a:off x="2434596" y="711757"/>
            <a:ext cx="3700277" cy="3802184"/>
          </a:xfrm>
          <a:prstGeom prst="ellipse">
            <a:avLst/>
          </a:prstGeom>
          <a:ln w="10160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D70911"/>
              </a:solidFill>
            </a:endParaRPr>
          </a:p>
        </p:txBody>
      </p:sp>
      <p:sp>
        <p:nvSpPr>
          <p:cNvPr id="58" name="Tytuł 2"/>
          <p:cNvSpPr txBox="1">
            <a:spLocks/>
          </p:cNvSpPr>
          <p:nvPr/>
        </p:nvSpPr>
        <p:spPr>
          <a:xfrm>
            <a:off x="6451610" y="2491262"/>
            <a:ext cx="2655824" cy="5767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DO CELU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777980" y="1294536"/>
            <a:ext cx="1409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solidFill>
                  <a:srgbClr val="D70911"/>
                </a:solidFill>
                <a:latin typeface="+mj-lt"/>
              </a:rPr>
              <a:t>HULAJNOGA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1874635" y="4685452"/>
            <a:ext cx="15676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solidFill>
                  <a:srgbClr val="D70911"/>
                </a:solidFill>
                <a:latin typeface="+mj-lt"/>
              </a:rPr>
              <a:t>CAR SHARING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6585680" y="3781332"/>
            <a:ext cx="157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900" dirty="0">
                <a:solidFill>
                  <a:srgbClr val="D70911"/>
                </a:solidFill>
                <a:latin typeface="+mj-lt"/>
              </a:rPr>
              <a:t>METRO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2506172" y="396702"/>
            <a:ext cx="1409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solidFill>
                  <a:srgbClr val="D70911"/>
                </a:solidFill>
                <a:latin typeface="+mj-lt"/>
              </a:rPr>
              <a:t>PIESZY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755576" y="2470646"/>
            <a:ext cx="1409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solidFill>
                  <a:srgbClr val="D70911"/>
                </a:solidFill>
                <a:latin typeface="+mj-lt"/>
              </a:rPr>
              <a:t>ROWER</a:t>
            </a:r>
          </a:p>
        </p:txBody>
      </p:sp>
      <p:sp>
        <p:nvSpPr>
          <p:cNvPr id="31" name="pole tekstowe 30"/>
          <p:cNvSpPr txBox="1"/>
          <p:nvPr/>
        </p:nvSpPr>
        <p:spPr>
          <a:xfrm>
            <a:off x="6609251" y="1294536"/>
            <a:ext cx="1409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solidFill>
                  <a:srgbClr val="D70911"/>
                </a:solidFill>
                <a:latin typeface="+mj-lt"/>
              </a:rPr>
              <a:t>TRAMWAJ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5530508" y="396702"/>
            <a:ext cx="1409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solidFill>
                  <a:srgbClr val="D70911"/>
                </a:solidFill>
                <a:latin typeface="+mj-lt"/>
              </a:rPr>
              <a:t>POCIĄG</a:t>
            </a:r>
          </a:p>
        </p:txBody>
      </p:sp>
      <p:sp>
        <p:nvSpPr>
          <p:cNvPr id="35" name="pole tekstowe 34"/>
          <p:cNvSpPr txBox="1"/>
          <p:nvPr/>
        </p:nvSpPr>
        <p:spPr>
          <a:xfrm>
            <a:off x="880481" y="3791040"/>
            <a:ext cx="1409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solidFill>
                  <a:srgbClr val="D70911"/>
                </a:solidFill>
                <a:latin typeface="+mj-lt"/>
              </a:rPr>
              <a:t>MOTOCYLE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5464404" y="4707183"/>
            <a:ext cx="15676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solidFill>
                  <a:srgbClr val="D70911"/>
                </a:solidFill>
                <a:latin typeface="+mj-lt"/>
              </a:rPr>
              <a:t>AUTOBUS</a:t>
            </a:r>
          </a:p>
        </p:txBody>
      </p:sp>
      <p:pic>
        <p:nvPicPr>
          <p:cNvPr id="13315" name="Picture 3" descr="C:\Users\tomcel\Downloads\4x\Zasób 2@4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0" y="1186990"/>
            <a:ext cx="477262" cy="4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tomcel\Downloads\4x\Zasób 4@4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11" y="3670607"/>
            <a:ext cx="563169" cy="3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tomcel\Downloads\4x\Zasób 5@4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16" y="2362913"/>
            <a:ext cx="563169" cy="34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tomcel\Downloads\4x\Zasób 7@4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38" y="179585"/>
            <a:ext cx="454353" cy="4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tomcel\Downloads\4x\Zasób 8@4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38" y="4500495"/>
            <a:ext cx="492534" cy="4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tomcel\Downloads\4x\Zasób 9@4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64" y="1154536"/>
            <a:ext cx="439081" cy="49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C:\Users\tomcel\Downloads\4x\Zasób 10@4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78" y="3540792"/>
            <a:ext cx="427627" cy="48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Users\tomcel\Downloads\4x\Zasób 11@4x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88" y="4615038"/>
            <a:ext cx="574623" cy="32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C:\Users\tomcel\Desktop\4x\Zasób 2@4x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60" y="195534"/>
            <a:ext cx="232615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C:\Users\tomcel\Desktop\4x\Zasób 1@4x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430040"/>
            <a:ext cx="429742" cy="42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Z:\prograf\!!!graf\!!!nowe_loga\grupa wyborcza\grupa_wyborcza_logo_zaakceptowan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98" y="4734054"/>
            <a:ext cx="974387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Łącznik prostoliniowy 35"/>
          <p:cNvCxnSpPr/>
          <p:nvPr/>
        </p:nvCxnSpPr>
        <p:spPr>
          <a:xfrm flipV="1">
            <a:off x="4097941" y="3068053"/>
            <a:ext cx="409332" cy="1928362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oliniowy 37"/>
          <p:cNvCxnSpPr/>
          <p:nvPr/>
        </p:nvCxnSpPr>
        <p:spPr>
          <a:xfrm flipH="1" flipV="1">
            <a:off x="4067944" y="195534"/>
            <a:ext cx="432048" cy="2016176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raz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68" y="2283718"/>
            <a:ext cx="1853684" cy="6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3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/>
          <p:cNvSpPr/>
          <p:nvPr/>
        </p:nvSpPr>
        <p:spPr>
          <a:xfrm>
            <a:off x="4593022" y="3927415"/>
            <a:ext cx="1224000" cy="252000"/>
          </a:xfrm>
          <a:prstGeom prst="rect">
            <a:avLst/>
          </a:prstGeom>
          <a:solidFill>
            <a:srgbClr val="D70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4499992" y="3927415"/>
            <a:ext cx="2088232" cy="12464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08000" fontAlgn="base">
              <a:spcAft>
                <a:spcPts val="600"/>
              </a:spcAft>
            </a:pPr>
            <a:r>
              <a:rPr lang="pl-PL" sz="1000" b="1" dirty="0">
                <a:solidFill>
                  <a:schemeClr val="bg1"/>
                </a:solidFill>
              </a:rPr>
              <a:t>Grupa docelowa: </a:t>
            </a:r>
          </a:p>
          <a:p>
            <a:pPr fontAlgn="base"/>
            <a:r>
              <a:rPr lang="pl-PL" sz="1000" dirty="0"/>
              <a:t>człowiek w ruchu - pasażerowie, kierowcy, piesi, firmy oraz władze miast decydujące </a:t>
            </a:r>
            <a:br>
              <a:rPr lang="pl-PL" sz="1000" dirty="0"/>
            </a:br>
            <a:r>
              <a:rPr lang="pl-PL" sz="1000" dirty="0"/>
              <a:t>o kierunku rozwoju transportu publicznego)</a:t>
            </a:r>
            <a:endParaRPr lang="pl-PL" sz="1000" b="1" dirty="0"/>
          </a:p>
          <a:p>
            <a:pPr fontAlgn="base"/>
            <a:endParaRPr lang="pl-PL" sz="1000" dirty="0"/>
          </a:p>
        </p:txBody>
      </p:sp>
      <p:sp>
        <p:nvSpPr>
          <p:cNvPr id="26" name="Prostokąt 25"/>
          <p:cNvSpPr/>
          <p:nvPr/>
        </p:nvSpPr>
        <p:spPr>
          <a:xfrm>
            <a:off x="2771800" y="3927415"/>
            <a:ext cx="612000" cy="252000"/>
          </a:xfrm>
          <a:prstGeom prst="rect">
            <a:avLst/>
          </a:prstGeom>
          <a:solidFill>
            <a:srgbClr val="D70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446762" y="3927415"/>
            <a:ext cx="1136994" cy="252000"/>
          </a:xfrm>
          <a:prstGeom prst="rect">
            <a:avLst/>
          </a:prstGeom>
          <a:solidFill>
            <a:srgbClr val="D70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7" name="Grupa 16"/>
          <p:cNvGrpSpPr/>
          <p:nvPr/>
        </p:nvGrpSpPr>
        <p:grpSpPr>
          <a:xfrm>
            <a:off x="0" y="1021392"/>
            <a:ext cx="9144000" cy="2539260"/>
            <a:chOff x="0" y="1131590"/>
            <a:chExt cx="9144000" cy="2539260"/>
          </a:xfrm>
        </p:grpSpPr>
        <p:sp>
          <p:nvSpPr>
            <p:cNvPr id="21" name="Prostokąt 20"/>
            <p:cNvSpPr/>
            <p:nvPr/>
          </p:nvSpPr>
          <p:spPr>
            <a:xfrm>
              <a:off x="0" y="2386900"/>
              <a:ext cx="9144000" cy="1283950"/>
            </a:xfrm>
            <a:prstGeom prst="rect">
              <a:avLst/>
            </a:prstGeom>
            <a:solidFill>
              <a:srgbClr val="EDEDE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/>
            <p:cNvSpPr/>
            <p:nvPr/>
          </p:nvSpPr>
          <p:spPr>
            <a:xfrm>
              <a:off x="0" y="1131590"/>
              <a:ext cx="9144000" cy="1255309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5" name="Prostokąt 4"/>
          <p:cNvSpPr/>
          <p:nvPr/>
        </p:nvSpPr>
        <p:spPr>
          <a:xfrm>
            <a:off x="299347" y="1275359"/>
            <a:ext cx="2319511" cy="2462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pl-PL" sz="1000" dirty="0">
                <a:solidFill>
                  <a:srgbClr val="C00000"/>
                </a:solidFill>
                <a:latin typeface="+mj-lt"/>
              </a:rPr>
              <a:t>Cele: </a:t>
            </a:r>
          </a:p>
        </p:txBody>
      </p:sp>
      <p:pic>
        <p:nvPicPr>
          <p:cNvPr id="10" name="Picture 2" descr="Z:\prograf\!!!graf\!!!nowe_loga\grupa wyborcza\grupa_wyborcza_logo_zaakceptowa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98" y="4734054"/>
            <a:ext cx="974387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Łącznik prostoliniowy 7"/>
          <p:cNvCxnSpPr/>
          <p:nvPr/>
        </p:nvCxnSpPr>
        <p:spPr>
          <a:xfrm>
            <a:off x="1907704" y="555526"/>
            <a:ext cx="723629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97678" y="2541807"/>
            <a:ext cx="1835161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pl-PL" sz="1000" b="1" dirty="0">
                <a:solidFill>
                  <a:srgbClr val="C00000"/>
                </a:solidFill>
                <a:latin typeface="+mj-lt"/>
              </a:rPr>
              <a:t>Zrealizujemy je poprzez:</a:t>
            </a:r>
            <a:r>
              <a:rPr lang="pl-PL" sz="1000" b="1" dirty="0"/>
              <a:t> </a:t>
            </a:r>
            <a:r>
              <a:rPr lang="pl-PL" sz="1000" dirty="0"/>
              <a:t>​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51222" y="339502"/>
            <a:ext cx="1556482" cy="492408"/>
          </a:xfrm>
        </p:spPr>
        <p:txBody>
          <a:bodyPr/>
          <a:lstStyle/>
          <a:p>
            <a:r>
              <a:rPr lang="pl-PL" dirty="0"/>
              <a:t>Założenia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531261" y="1088326"/>
            <a:ext cx="2088232" cy="11233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pl-PL" sz="1200" b="1" dirty="0"/>
              <a:t>Zwrócenie uwagi </a:t>
            </a:r>
            <a:r>
              <a:rPr lang="pl-PL" sz="1100" dirty="0"/>
              <a:t>na t</a:t>
            </a:r>
            <a:r>
              <a:rPr lang="pl-PL" sz="1100" b="1" dirty="0"/>
              <a:t>o</a:t>
            </a:r>
            <a:r>
              <a:rPr lang="pl-PL" sz="1100" dirty="0"/>
              <a:t> jak duże znaczenie w budowaniu lepszej i bardziej zrównoważonej przyszłości ma transport publiczny </a:t>
            </a:r>
            <a:br>
              <a:rPr lang="pl-PL" sz="1100" dirty="0"/>
            </a:br>
            <a:r>
              <a:rPr lang="pl-PL" sz="1100" dirty="0"/>
              <a:t>i innowacje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3779912" y="1059582"/>
            <a:ext cx="2469158" cy="11233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pl-PL" sz="1200" b="1" dirty="0"/>
              <a:t>Uświadomienie</a:t>
            </a:r>
            <a:r>
              <a:rPr lang="pl-PL" sz="1200" dirty="0"/>
              <a:t>, </a:t>
            </a:r>
            <a:r>
              <a:rPr lang="pl-PL" sz="1100" dirty="0"/>
              <a:t>że transport publiczny jest jednym </a:t>
            </a:r>
            <a:br>
              <a:rPr lang="pl-PL" sz="1100" dirty="0"/>
            </a:br>
            <a:r>
              <a:rPr lang="pl-PL" sz="1100" dirty="0"/>
              <a:t>z motorów rozwoju wybranych obszarów życia: gospodarka, kultura, edukacja, wyrównanie szans dla obszarów wykluczonych. 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1519018" y="1072937"/>
            <a:ext cx="1864782" cy="11387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pl-PL" sz="1200" b="1" dirty="0"/>
              <a:t>Budowanie zaufania </a:t>
            </a:r>
            <a:r>
              <a:rPr lang="pl-PL" sz="1200" dirty="0"/>
              <a:t/>
            </a:r>
            <a:br>
              <a:rPr lang="pl-PL" sz="1200" dirty="0"/>
            </a:br>
            <a:r>
              <a:rPr lang="pl-PL" sz="1100" dirty="0"/>
              <a:t>do transportu publicznego&gt; Bezpieczeństwo </a:t>
            </a:r>
            <a:br>
              <a:rPr lang="pl-PL" sz="1100" dirty="0"/>
            </a:br>
            <a:r>
              <a:rPr lang="pl-PL" sz="1100" dirty="0"/>
              <a:t>i społeczny wpływ na budowanie wspólnoty</a:t>
            </a:r>
            <a:r>
              <a:rPr lang="pl-PL" sz="1200" dirty="0"/>
              <a:t>.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2771800" y="2497792"/>
            <a:ext cx="144016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pl-PL" sz="1000" b="1" dirty="0"/>
              <a:t>DEBATY ONLINE </a:t>
            </a:r>
            <a:br>
              <a:rPr lang="pl-PL" sz="1000" b="1" dirty="0"/>
            </a:br>
            <a:r>
              <a:rPr lang="pl-PL" sz="1000" dirty="0"/>
              <a:t>-</a:t>
            </a:r>
            <a:r>
              <a:rPr lang="pl-PL" sz="1000" b="1" dirty="0"/>
              <a:t> </a:t>
            </a:r>
            <a:r>
              <a:rPr lang="pl-PL" sz="1000" dirty="0"/>
              <a:t>7 debat lokalnych 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353795" y="3927415"/>
            <a:ext cx="2418005" cy="9387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08000" fontAlgn="base">
              <a:spcAft>
                <a:spcPts val="600"/>
              </a:spcAft>
            </a:pPr>
            <a:r>
              <a:rPr lang="pl-PL" sz="1000" b="1" dirty="0">
                <a:solidFill>
                  <a:schemeClr val="bg1"/>
                </a:solidFill>
              </a:rPr>
              <a:t>Nasz wyróżnik: </a:t>
            </a:r>
          </a:p>
          <a:p>
            <a:pPr fontAlgn="base">
              <a:spcAft>
                <a:spcPts val="600"/>
              </a:spcAft>
            </a:pPr>
            <a:r>
              <a:rPr lang="pl-PL" sz="1000" dirty="0"/>
              <a:t>cieszymy się ogromnym zaufaniem wśród czytelników / internautów, prowadzimy szereg akcji społecznych, które inspirują do zmian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2673305" y="3927414"/>
            <a:ext cx="1946830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08000" fontAlgn="base">
              <a:spcAft>
                <a:spcPts val="600"/>
              </a:spcAft>
            </a:pPr>
            <a:r>
              <a:rPr lang="pl-PL" sz="1000" b="1" dirty="0">
                <a:solidFill>
                  <a:schemeClr val="bg1"/>
                </a:solidFill>
              </a:rPr>
              <a:t>Media: </a:t>
            </a:r>
          </a:p>
          <a:p>
            <a:pPr fontAlgn="base"/>
            <a:r>
              <a:rPr lang="pl-PL" sz="1000" dirty="0"/>
              <a:t>prasa, online, </a:t>
            </a:r>
            <a:r>
              <a:rPr lang="pl-PL" sz="1000" dirty="0" err="1"/>
              <a:t>social</a:t>
            </a:r>
            <a:r>
              <a:rPr lang="pl-PL" sz="1000" dirty="0"/>
              <a:t> media</a:t>
            </a:r>
          </a:p>
        </p:txBody>
      </p:sp>
      <p:sp>
        <p:nvSpPr>
          <p:cNvPr id="4" name="Prostokąt 3"/>
          <p:cNvSpPr/>
          <p:nvPr/>
        </p:nvSpPr>
        <p:spPr>
          <a:xfrm>
            <a:off x="1331640" y="2501822"/>
            <a:ext cx="15631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pl-PL" sz="1000" b="1" dirty="0">
                <a:solidFill>
                  <a:prstClr val="black"/>
                </a:solidFill>
              </a:rPr>
              <a:t>ANALIZA/BADANIA </a:t>
            </a:r>
            <a:r>
              <a:rPr lang="pl-PL" sz="1000" dirty="0">
                <a:solidFill>
                  <a:prstClr val="black"/>
                </a:solidFill>
              </a:rPr>
              <a:t> </a:t>
            </a:r>
            <a:br>
              <a:rPr lang="pl-PL" sz="1000" dirty="0">
                <a:solidFill>
                  <a:prstClr val="black"/>
                </a:solidFill>
              </a:rPr>
            </a:br>
            <a:r>
              <a:rPr lang="pl-PL" sz="1000" dirty="0">
                <a:solidFill>
                  <a:prstClr val="black"/>
                </a:solidFill>
              </a:rPr>
              <a:t>- zlecimy badania sondażowe 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4244362" y="2500339"/>
            <a:ext cx="1561416" cy="8617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pl-PL" sz="1000" b="1" dirty="0"/>
              <a:t>JAKOŚCIOWY KONTENT</a:t>
            </a:r>
            <a:r>
              <a:rPr lang="pl-PL" sz="1000" dirty="0"/>
              <a:t>– wyróżnik </a:t>
            </a:r>
            <a:br>
              <a:rPr lang="pl-PL" sz="1000" dirty="0"/>
            </a:br>
            <a:r>
              <a:rPr lang="pl-PL" sz="1000" dirty="0"/>
              <a:t>w gąszczy </a:t>
            </a:r>
            <a:r>
              <a:rPr lang="pl-PL" sz="1000" dirty="0" err="1"/>
              <a:t>postprawd</a:t>
            </a:r>
            <a:r>
              <a:rPr lang="pl-PL" sz="1000" dirty="0"/>
              <a:t> </a:t>
            </a:r>
            <a:br>
              <a:rPr lang="pl-PL" sz="1000" dirty="0"/>
            </a:br>
            <a:r>
              <a:rPr lang="pl-PL" sz="1000" dirty="0"/>
              <a:t>i braku rzetelnej informacji</a:t>
            </a:r>
          </a:p>
        </p:txBody>
      </p:sp>
      <p:sp>
        <p:nvSpPr>
          <p:cNvPr id="29" name="Prostokąt 28"/>
          <p:cNvSpPr/>
          <p:nvPr/>
        </p:nvSpPr>
        <p:spPr>
          <a:xfrm>
            <a:off x="5795935" y="2537193"/>
            <a:ext cx="15631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pl-PL" sz="1000" b="1" dirty="0">
                <a:solidFill>
                  <a:prstClr val="black"/>
                </a:solidFill>
              </a:rPr>
              <a:t>PODCASTY </a:t>
            </a:r>
            <a:r>
              <a:rPr lang="pl-PL" sz="1000" dirty="0">
                <a:solidFill>
                  <a:prstClr val="black"/>
                </a:solidFill>
              </a:rPr>
              <a:t>– inspirujące rozmowy </a:t>
            </a:r>
            <a:br>
              <a:rPr lang="pl-PL" sz="1000" dirty="0">
                <a:solidFill>
                  <a:prstClr val="black"/>
                </a:solidFill>
              </a:rPr>
            </a:br>
            <a:r>
              <a:rPr lang="pl-PL" sz="1000" dirty="0">
                <a:solidFill>
                  <a:prstClr val="black"/>
                </a:solidFill>
              </a:rPr>
              <a:t>z ekspertami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6753262" y="3917543"/>
            <a:ext cx="1224000" cy="252000"/>
          </a:xfrm>
          <a:prstGeom prst="rect">
            <a:avLst/>
          </a:prstGeom>
          <a:solidFill>
            <a:srgbClr val="D70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30"/>
          <p:cNvSpPr/>
          <p:nvPr/>
        </p:nvSpPr>
        <p:spPr>
          <a:xfrm>
            <a:off x="6660232" y="3917543"/>
            <a:ext cx="2088232" cy="6309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08000" fontAlgn="base">
              <a:spcAft>
                <a:spcPts val="600"/>
              </a:spcAft>
            </a:pPr>
            <a:r>
              <a:rPr lang="pl-PL" sz="1000" b="1" dirty="0">
                <a:solidFill>
                  <a:schemeClr val="bg1"/>
                </a:solidFill>
              </a:rPr>
              <a:t>Termin realizacji: </a:t>
            </a:r>
          </a:p>
          <a:p>
            <a:pPr fontAlgn="base"/>
            <a:r>
              <a:rPr lang="pl-PL" sz="1000" dirty="0"/>
              <a:t>styczeń-marzec 2021</a:t>
            </a:r>
            <a:endParaRPr lang="pl-PL" sz="1000" b="1" dirty="0"/>
          </a:p>
          <a:p>
            <a:pPr fontAlgn="base"/>
            <a:endParaRPr lang="pl-PL" sz="1000" dirty="0"/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804014"/>
            <a:ext cx="783326" cy="14400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58" y="4544102"/>
            <a:ext cx="571062" cy="280850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503072"/>
            <a:ext cx="707747" cy="156910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9502"/>
            <a:ext cx="1296000" cy="474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47159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Niestandardowy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B3A646A7774145B8BBF316C3A3209C" ma:contentTypeVersion="9" ma:contentTypeDescription="Utwórz nowy dokument." ma:contentTypeScope="" ma:versionID="e1137df6e6a98b2553320ae0bc581fbb">
  <xsd:schema xmlns:xsd="http://www.w3.org/2001/XMLSchema" xmlns:xs="http://www.w3.org/2001/XMLSchema" xmlns:p="http://schemas.microsoft.com/office/2006/metadata/properties" xmlns:ns2="b59111d9-85a1-4fa1-a6e9-4ccbda04fa1f" xmlns:ns3="9fcd031d-5483-4676-aa1d-5613cb7376e6" targetNamespace="http://schemas.microsoft.com/office/2006/metadata/properties" ma:root="true" ma:fieldsID="e35c1c0655254590a865bd587abdc894" ns2:_="" ns3:_="">
    <xsd:import namespace="b59111d9-85a1-4fa1-a6e9-4ccbda04fa1f"/>
    <xsd:import namespace="9fcd031d-5483-4676-aa1d-5613cb7376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9111d9-85a1-4fa1-a6e9-4ccbda04fa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cd031d-5483-4676-aa1d-5613cb7376e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A2CAAF-70D6-4424-B4B8-ECA8311372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9111d9-85a1-4fa1-a6e9-4ccbda04fa1f"/>
    <ds:schemaRef ds:uri="9fcd031d-5483-4676-aa1d-5613cb7376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3E1BC2-C89A-496F-82FE-6B8E93A60D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E4B64A-D225-442F-A2D2-9C65DA8AF051}">
  <ds:schemaRefs>
    <ds:schemaRef ds:uri="b59111d9-85a1-4fa1-a6e9-4ccbda04fa1f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9fcd031d-5483-4676-aa1d-5613cb7376e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7480</TotalTime>
  <Words>999</Words>
  <Application>Microsoft Office PowerPoint</Application>
  <PresentationFormat>Pokaz na ekranie (16:9)</PresentationFormat>
  <Paragraphs>189</Paragraphs>
  <Slides>19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Zawsze po drodze - w przyszłość z transportem publicznym  </vt:lpstr>
      <vt:lpstr>Prezentacja programu PowerPoint</vt:lpstr>
      <vt:lpstr>Prezentacja programu PowerPoint</vt:lpstr>
      <vt:lpstr>Kryzys pandemiczny</vt:lpstr>
      <vt:lpstr>Kryzys klimatyczny</vt:lpstr>
      <vt:lpstr>Prezentacja programu PowerPoint</vt:lpstr>
      <vt:lpstr>Prezentacja programu PowerPoint</vt:lpstr>
      <vt:lpstr>Prezentacja programu PowerPoint</vt:lpstr>
      <vt:lpstr>Założenia</vt:lpstr>
      <vt:lpstr>Przygotujemy w 2021 </vt:lpstr>
      <vt:lpstr>Prezentacja programu PowerPoint</vt:lpstr>
      <vt:lpstr>Zostań  partnerem akcji </vt:lpstr>
      <vt:lpstr>Prezentacja programu PowerPoint</vt:lpstr>
      <vt:lpstr>Prezentacja programu PowerPoint</vt:lpstr>
      <vt:lpstr>Prezentacja programu PowerPoint</vt:lpstr>
      <vt:lpstr>Jesteśmy liderem na rynku</vt:lpstr>
      <vt:lpstr>Prezentacja programu PowerPoint</vt:lpstr>
      <vt:lpstr>Prezentacja programu PowerPoint</vt:lpstr>
      <vt:lpstr>ZAPRASZAMY  DO WSPÓŁPRACY</vt:lpstr>
    </vt:vector>
  </TitlesOfParts>
  <Company>Agora 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Celmer</dc:creator>
  <cp:lastModifiedBy>Aleksandra Hejduk</cp:lastModifiedBy>
  <cp:revision>365</cp:revision>
  <dcterms:created xsi:type="dcterms:W3CDTF">2020-01-15T08:33:40Z</dcterms:created>
  <dcterms:modified xsi:type="dcterms:W3CDTF">2021-01-07T15:46:26Z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0x010100EDB3A646A7774145B8BBF316C3A3209C</vt:lpwstr>
  </property>
</Properties>
</file>